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6"/>
  </p:notesMasterIdLst>
  <p:sldIdLst>
    <p:sldId id="306" r:id="rId5"/>
    <p:sldId id="307" r:id="rId6"/>
    <p:sldId id="308" r:id="rId7"/>
    <p:sldId id="339" r:id="rId8"/>
    <p:sldId id="314" r:id="rId9"/>
    <p:sldId id="294" r:id="rId10"/>
    <p:sldId id="295" r:id="rId11"/>
    <p:sldId id="336" r:id="rId12"/>
    <p:sldId id="337" r:id="rId13"/>
    <p:sldId id="338" r:id="rId14"/>
    <p:sldId id="316" r:id="rId15"/>
    <p:sldId id="315" r:id="rId16"/>
    <p:sldId id="318" r:id="rId17"/>
    <p:sldId id="335" r:id="rId18"/>
    <p:sldId id="321" r:id="rId19"/>
    <p:sldId id="322" r:id="rId20"/>
    <p:sldId id="334" r:id="rId21"/>
    <p:sldId id="311" r:id="rId22"/>
    <p:sldId id="310" r:id="rId23"/>
    <p:sldId id="312" r:id="rId24"/>
    <p:sldId id="32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36" userDrawn="1">
          <p15:clr>
            <a:srgbClr val="A4A3A4"/>
          </p15:clr>
        </p15:guide>
        <p15:guide id="2" pos="7296" userDrawn="1">
          <p15:clr>
            <a:srgbClr val="A4A3A4"/>
          </p15:clr>
        </p15:guide>
        <p15:guide id="3" orient="horz" pos="31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FF1F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4533CC-3ADF-4B22-9930-57B9A6C3844D}" v="124" dt="2025-08-27T16:33:23.08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84967" autoAdjust="0"/>
  </p:normalViewPr>
  <p:slideViewPr>
    <p:cSldViewPr snapToGrid="0">
      <p:cViewPr varScale="1">
        <p:scale>
          <a:sx n="138" d="100"/>
          <a:sy n="138" d="100"/>
        </p:scale>
        <p:origin x="96" y="308"/>
      </p:cViewPr>
      <p:guideLst>
        <p:guide orient="horz" pos="3936"/>
        <p:guide pos="729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9/6/2025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anchor="b"/>
          <a:lstStyle>
            <a:lvl1pPr algn="l">
              <a:defRPr sz="6000" b="1" i="0" cap="all"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anchor="b"/>
          <a:lstStyle>
            <a:lvl1pPr algn="l">
              <a:defRPr sz="5400" b="0" i="0" cap="none" baseline="0"/>
            </a:lvl1pPr>
          </a:lstStyle>
          <a:p>
            <a:r>
              <a:rPr lang="en-US" dirty="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anchor="ctr"/>
          <a:lstStyle>
            <a:lvl1pPr algn="ctr">
              <a:buNone/>
              <a:defRPr>
                <a:solidFill>
                  <a:schemeClr val="bg1"/>
                </a:solidFill>
              </a:defRPr>
            </a:lvl1pPr>
          </a:lstStyle>
          <a:p>
            <a:r>
              <a:rPr lang="en-US"/>
              <a:t>Click icon to add picture</a:t>
            </a:r>
            <a:endParaRPr lang="en-US"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anchor="ctr">
            <a:noAutofit/>
          </a:bodyPr>
          <a:lstStyle>
            <a:lvl1pPr algn="ctr">
              <a:buNone/>
              <a:defRPr sz="1800">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anchor="b"/>
          <a:lstStyle>
            <a:lvl1pPr algn="r">
              <a:defRPr sz="4800" b="1" cap="all" spc="400" baseline="0">
                <a:solidFill>
                  <a:schemeClr val="bg1"/>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a:lstStyle>
            <a:lvl1pPr marL="0" indent="0" algn="r">
              <a:buNone/>
              <a:defRPr sz="18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anchor="b"/>
          <a:lstStyle>
            <a:lvl1pPr algn="l">
              <a:defRPr sz="54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anchor="ctr">
            <a:noAutofit/>
          </a:bodyPr>
          <a:lstStyle>
            <a:lvl1pPr algn="ctr">
              <a:buNone/>
              <a:defRPr sz="1600" b="1">
                <a:solidFill>
                  <a:schemeClr val="bg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anchor="b"/>
          <a:lstStyle>
            <a:lvl1pPr algn="r">
              <a:defRPr sz="6000" b="1" cap="all" spc="400" baseline="0">
                <a:solidFill>
                  <a:schemeClr val="bg1"/>
                </a:solidFill>
              </a:defRPr>
            </a:lvl1pPr>
          </a:lstStyle>
          <a:p>
            <a:r>
              <a:rPr lang="en-US" dirty="0"/>
              <a:t>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pPr/>
              <a:t>‹#›</a:t>
            </a:fld>
            <a:endParaRPr lang="en-US"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a:lstStyle>
            <a:lvl1pPr marL="0" indent="0" algn="r">
              <a:buNone/>
              <a:defRPr sz="1800">
                <a:solidFill>
                  <a:schemeClr val="bg1"/>
                </a:solidFill>
              </a:defRPr>
            </a:lvl1pPr>
          </a:lstStyle>
          <a:p>
            <a:pPr lvl="0"/>
            <a:r>
              <a:rPr lang="en-US"/>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anchor="b"/>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anchor="b">
            <a:normAutofit/>
          </a:bodyPr>
          <a:lstStyle>
            <a:lvl1pPr algn="ctr">
              <a:defRPr sz="6000" b="1" i="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anchor="b"/>
          <a:lstStyle>
            <a:lvl1pPr algn="l">
              <a:lnSpc>
                <a:spcPct val="110000"/>
              </a:lnSpc>
              <a:spcBef>
                <a:spcPts val="1000"/>
              </a:spcBef>
              <a:defRPr sz="3600" b="0" i="0" cap="none"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pPr/>
              <a:t>‹#›</a:t>
            </a:fld>
            <a:endParaRPr lang="en-US"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anchor="ctr"/>
          <a:lstStyle>
            <a:lvl1pPr algn="ctr">
              <a:buNone/>
              <a:defRPr>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a:lstStyle>
            <a:lvl1pPr>
              <a:defRPr sz="5400" b="1" cap="all" baseline="0">
                <a:solidFill>
                  <a:schemeClr val="bg1"/>
                </a:solidFill>
              </a:defRPr>
            </a:lvl1pPr>
          </a:lstStyle>
          <a:p>
            <a:r>
              <a:rPr lang="en-US" dirty="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98447" y="114965"/>
            <a:ext cx="8273065" cy="3314035"/>
          </a:xfrm>
        </p:spPr>
        <p:txBody>
          <a:bodyPr>
            <a:normAutofit/>
          </a:bodyPr>
          <a:lstStyle/>
          <a:p>
            <a:r>
              <a:rPr lang="en-US" dirty="0"/>
              <a:t>Can Large Language Models Really Help in LabVIEW Development?</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a:lstStyle/>
          <a:p>
            <a:r>
              <a:rPr lang="en-US" sz="2000" dirty="0">
                <a:solidFill>
                  <a:schemeClr val="bg1"/>
                </a:solidFill>
              </a:rPr>
              <a:t>Mark Randel </a:t>
            </a:r>
            <a:br>
              <a:rPr lang="en-US" sz="2000" dirty="0">
                <a:solidFill>
                  <a:schemeClr val="bg1"/>
                </a:solidFill>
              </a:rPr>
            </a:br>
            <a:r>
              <a:rPr lang="en-US" sz="2000" dirty="0">
                <a:solidFill>
                  <a:schemeClr val="bg1"/>
                </a:solidFill>
              </a:rPr>
              <a:t>and</a:t>
            </a:r>
            <a:br>
              <a:rPr lang="en-US" sz="2000" dirty="0">
                <a:solidFill>
                  <a:schemeClr val="bg1"/>
                </a:solidFill>
              </a:rPr>
            </a:br>
            <a:r>
              <a:rPr lang="en-US" sz="2000" dirty="0">
                <a:solidFill>
                  <a:schemeClr val="bg1"/>
                </a:solidFill>
              </a:rPr>
              <a:t>Steve Ball</a:t>
            </a:r>
          </a:p>
          <a:p>
            <a:endParaRPr lang="en-US" dirty="0"/>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3639F-9958-5896-DBEF-C68821CB6D2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9B55AC-FD78-D0CD-E863-12ACF8D67E93}"/>
              </a:ext>
            </a:extLst>
          </p:cNvPr>
          <p:cNvSpPr>
            <a:spLocks noGrp="1"/>
          </p:cNvSpPr>
          <p:nvPr>
            <p:ph type="title"/>
          </p:nvPr>
        </p:nvSpPr>
        <p:spPr/>
        <p:txBody>
          <a:bodyPr>
            <a:normAutofit/>
          </a:bodyPr>
          <a:lstStyle/>
          <a:p>
            <a:r>
              <a:rPr lang="en-US" sz="5400" dirty="0"/>
              <a:t>Expected Results (Step 4)</a:t>
            </a:r>
          </a:p>
        </p:txBody>
      </p:sp>
      <p:sp>
        <p:nvSpPr>
          <p:cNvPr id="7" name="Slide Number Placeholder 5">
            <a:extLst>
              <a:ext uri="{FF2B5EF4-FFF2-40B4-BE49-F238E27FC236}">
                <a16:creationId xmlns:a16="http://schemas.microsoft.com/office/drawing/2014/main" id="{624BA586-28C0-DBBC-E1D4-BE52F7531042}"/>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10</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AB9F4AA4-0E7A-543F-27D4-1DD54F8D052F}"/>
              </a:ext>
            </a:extLst>
          </p:cNvPr>
          <p:cNvSpPr>
            <a:spLocks noGrp="1"/>
          </p:cNvSpPr>
          <p:nvPr>
            <p:ph idx="1"/>
          </p:nvPr>
        </p:nvSpPr>
        <p:spPr/>
        <p:txBody>
          <a:bodyPr>
            <a:normAutofit/>
          </a:bodyPr>
          <a:lstStyle/>
          <a:p>
            <a:r>
              <a:rPr lang="en-US" sz="2000" dirty="0"/>
              <a:t>Get the actual version numbers</a:t>
            </a:r>
          </a:p>
          <a:p>
            <a:pPr marL="914400" lvl="1" indent="-457200">
              <a:buFont typeface="+mj-lt"/>
              <a:buAutoNum type="arabicPeriod"/>
            </a:pPr>
            <a:r>
              <a:rPr lang="en-US" sz="1600" dirty="0"/>
              <a:t>(Invoke Node) </a:t>
            </a:r>
            <a:r>
              <a:rPr lang="en-US" sz="1600" dirty="0" err="1"/>
              <a:t>Tag.Get</a:t>
            </a:r>
            <a:r>
              <a:rPr lang="en-US" sz="1600" dirty="0"/>
              <a:t> Names() on each </a:t>
            </a:r>
            <a:r>
              <a:rPr lang="en-US" sz="1600" dirty="0" err="1"/>
              <a:t>BuildSpec</a:t>
            </a:r>
            <a:r>
              <a:rPr lang="en-US" sz="1600" dirty="0"/>
              <a:t> ref</a:t>
            </a:r>
          </a:p>
          <a:p>
            <a:pPr marL="914400" lvl="1" indent="-457200">
              <a:buFont typeface="+mj-lt"/>
              <a:buAutoNum type="arabicPeriod"/>
            </a:pPr>
            <a:r>
              <a:rPr lang="en-US" sz="1600" dirty="0"/>
              <a:t>Search 1D array for all version tags. Four in all. If not found, result = 0</a:t>
            </a:r>
          </a:p>
          <a:p>
            <a:pPr marL="914400" lvl="1" indent="-457200">
              <a:buFont typeface="+mj-lt"/>
              <a:buAutoNum type="arabicPeriod"/>
            </a:pPr>
            <a:r>
              <a:rPr lang="en-US" sz="1600" dirty="0"/>
              <a:t>If found, Invoke </a:t>
            </a:r>
            <a:r>
              <a:rPr lang="en-US" sz="1600" dirty="0" err="1"/>
              <a:t>Tag.Get</a:t>
            </a:r>
            <a:r>
              <a:rPr lang="en-US" sz="1600" dirty="0"/>
              <a:t> Tag(“Version Tag”) and convert variant result to U32</a:t>
            </a:r>
          </a:p>
          <a:p>
            <a:pPr marL="914400" lvl="1" indent="-457200">
              <a:buFont typeface="+mj-lt"/>
              <a:buAutoNum type="arabicPeriod"/>
            </a:pPr>
            <a:r>
              <a:rPr lang="en-US" sz="1600" dirty="0"/>
              <a:t>Construct results into cluster.</a:t>
            </a:r>
          </a:p>
          <a:p>
            <a:pPr marL="457200" lvl="1" indent="0">
              <a:buNone/>
            </a:pPr>
            <a:r>
              <a:rPr lang="en-US" sz="1600" dirty="0"/>
              <a:t>			- or –</a:t>
            </a:r>
          </a:p>
          <a:p>
            <a:pPr marL="914400" lvl="1" indent="-457200">
              <a:buFont typeface="+mj-lt"/>
              <a:buAutoNum type="arabicPeriod"/>
            </a:pPr>
            <a:r>
              <a:rPr lang="en-US" sz="1600" dirty="0"/>
              <a:t>Get Name property from </a:t>
            </a:r>
            <a:r>
              <a:rPr lang="en-US" sz="1600" dirty="0" err="1"/>
              <a:t>BuildSpec</a:t>
            </a:r>
            <a:r>
              <a:rPr lang="en-US" sz="1600" dirty="0"/>
              <a:t> and use Get Build Specification Version.vi</a:t>
            </a:r>
          </a:p>
          <a:p>
            <a:pPr marL="914400" lvl="1" indent="-457200">
              <a:buFont typeface="+mj-lt"/>
              <a:buAutoNum type="arabicPeriod"/>
            </a:pPr>
            <a:endParaRPr lang="en-US" sz="1600" dirty="0"/>
          </a:p>
          <a:p>
            <a:pPr marL="914400" lvl="1" indent="-457200">
              <a:buFont typeface="+mj-lt"/>
              <a:buAutoNum type="arabicPeriod"/>
            </a:pPr>
            <a:endParaRPr lang="en-US" sz="1600" dirty="0"/>
          </a:p>
          <a:p>
            <a:pPr marL="457200" indent="-457200">
              <a:buFont typeface="+mj-lt"/>
              <a:buAutoNum type="arabicPeriod"/>
            </a:pPr>
            <a:endParaRPr lang="en-US" sz="2000" dirty="0"/>
          </a:p>
        </p:txBody>
      </p:sp>
      <p:pic>
        <p:nvPicPr>
          <p:cNvPr id="2" name="Picture 1" descr="A computer screen shot of a diagram&#10;&#10;AI-generated content may be incorrect.">
            <a:extLst>
              <a:ext uri="{FF2B5EF4-FFF2-40B4-BE49-F238E27FC236}">
                <a16:creationId xmlns:a16="http://schemas.microsoft.com/office/drawing/2014/main" id="{E06CAC36-B14C-6CBA-ED0E-6479FBDA39DE}"/>
              </a:ext>
            </a:extLst>
          </p:cNvPr>
          <p:cNvPicPr>
            <a:picLocks noChangeAspect="1"/>
          </p:cNvPicPr>
          <p:nvPr/>
        </p:nvPicPr>
        <p:blipFill>
          <a:blip r:embed="rId2"/>
          <a:stretch>
            <a:fillRect/>
          </a:stretch>
        </p:blipFill>
        <p:spPr>
          <a:xfrm>
            <a:off x="274781" y="3965545"/>
            <a:ext cx="8168109" cy="2130166"/>
          </a:xfrm>
          <a:prstGeom prst="rect">
            <a:avLst/>
          </a:prstGeom>
        </p:spPr>
      </p:pic>
      <p:pic>
        <p:nvPicPr>
          <p:cNvPr id="5" name="Picture 4" descr="A diagram of a projector&#10;&#10;AI-generated content may be incorrect.">
            <a:extLst>
              <a:ext uri="{FF2B5EF4-FFF2-40B4-BE49-F238E27FC236}">
                <a16:creationId xmlns:a16="http://schemas.microsoft.com/office/drawing/2014/main" id="{53E3D51B-76FB-C6EB-0B7A-105807C496CF}"/>
              </a:ext>
            </a:extLst>
          </p:cNvPr>
          <p:cNvPicPr>
            <a:picLocks noChangeAspect="1"/>
          </p:cNvPicPr>
          <p:nvPr/>
        </p:nvPicPr>
        <p:blipFill>
          <a:blip r:embed="rId3"/>
          <a:stretch>
            <a:fillRect/>
          </a:stretch>
        </p:blipFill>
        <p:spPr>
          <a:xfrm>
            <a:off x="7587673" y="5327077"/>
            <a:ext cx="4089400" cy="1301530"/>
          </a:xfrm>
          <a:prstGeom prst="rect">
            <a:avLst/>
          </a:prstGeom>
        </p:spPr>
      </p:pic>
    </p:spTree>
    <p:extLst>
      <p:ext uri="{BB962C8B-B14F-4D97-AF65-F5344CB8AC3E}">
        <p14:creationId xmlns:p14="http://schemas.microsoft.com/office/powerpoint/2010/main" val="9164468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015AB-710D-97F9-B791-8C8E2BADBFA6}"/>
              </a:ext>
            </a:extLst>
          </p:cNvPr>
          <p:cNvSpPr>
            <a:spLocks noGrp="1"/>
          </p:cNvSpPr>
          <p:nvPr>
            <p:ph type="title"/>
          </p:nvPr>
        </p:nvSpPr>
        <p:spPr/>
        <p:txBody>
          <a:bodyPr>
            <a:noAutofit/>
          </a:bodyPr>
          <a:lstStyle/>
          <a:p>
            <a:r>
              <a:rPr lang="en-US" sz="4000" dirty="0"/>
              <a:t>Test Subjects</a:t>
            </a:r>
          </a:p>
        </p:txBody>
      </p:sp>
      <p:sp>
        <p:nvSpPr>
          <p:cNvPr id="4" name="Slide Number Placeholder 3">
            <a:extLst>
              <a:ext uri="{FF2B5EF4-FFF2-40B4-BE49-F238E27FC236}">
                <a16:creationId xmlns:a16="http://schemas.microsoft.com/office/drawing/2014/main" id="{E627FE9E-3F7F-5190-DDA1-886B0EB680FE}"/>
              </a:ext>
            </a:extLst>
          </p:cNvPr>
          <p:cNvSpPr>
            <a:spLocks noGrp="1"/>
          </p:cNvSpPr>
          <p:nvPr>
            <p:ph type="sldNum" sz="quarter" idx="12"/>
          </p:nvPr>
        </p:nvSpPr>
        <p:spPr/>
        <p:txBody>
          <a:bodyPr/>
          <a:lstStyle/>
          <a:p>
            <a:fld id="{D8DA9DAA-006C-4F4B-980E-E3DF019B24E2}" type="slidenum">
              <a:rPr lang="en-US" smtClean="0"/>
              <a:t>11</a:t>
            </a:fld>
            <a:endParaRPr lang="en-US" dirty="0"/>
          </a:p>
        </p:txBody>
      </p:sp>
      <p:pic>
        <p:nvPicPr>
          <p:cNvPr id="7" name="Picture 6">
            <a:extLst>
              <a:ext uri="{FF2B5EF4-FFF2-40B4-BE49-F238E27FC236}">
                <a16:creationId xmlns:a16="http://schemas.microsoft.com/office/drawing/2014/main" id="{DA7099F2-271C-C6B2-E076-C679D9ABA236}"/>
              </a:ext>
            </a:extLst>
          </p:cNvPr>
          <p:cNvPicPr>
            <a:picLocks noChangeAspect="1"/>
          </p:cNvPicPr>
          <p:nvPr/>
        </p:nvPicPr>
        <p:blipFill>
          <a:blip r:embed="rId2"/>
          <a:stretch>
            <a:fillRect/>
          </a:stretch>
        </p:blipFill>
        <p:spPr>
          <a:xfrm flipH="1">
            <a:off x="2269916" y="3801136"/>
            <a:ext cx="483426" cy="490863"/>
          </a:xfrm>
          <a:prstGeom prst="rect">
            <a:avLst/>
          </a:prstGeom>
        </p:spPr>
      </p:pic>
      <p:pic>
        <p:nvPicPr>
          <p:cNvPr id="2050" name="Picture 2" descr="Copilot Logo, symbol, meaning, history, PNG, brand">
            <a:extLst>
              <a:ext uri="{FF2B5EF4-FFF2-40B4-BE49-F238E27FC236}">
                <a16:creationId xmlns:a16="http://schemas.microsoft.com/office/drawing/2014/main" id="{27F7B154-991B-056B-C4D6-3BE19B29DE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09" t="-1" r="12548" b="6449"/>
          <a:stretch>
            <a:fillRect/>
          </a:stretch>
        </p:blipFill>
        <p:spPr bwMode="auto">
          <a:xfrm flipH="1">
            <a:off x="2232560" y="2597104"/>
            <a:ext cx="558140" cy="4297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oogle Gemini Sparkle Logo Download in SVG Vector or PNG File Format">
            <a:extLst>
              <a:ext uri="{FF2B5EF4-FFF2-40B4-BE49-F238E27FC236}">
                <a16:creationId xmlns:a16="http://schemas.microsoft.com/office/drawing/2014/main" id="{727A0476-3363-D552-A8D3-02D4D32772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2281937" y="3277498"/>
            <a:ext cx="459385" cy="4593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thropic Logo image for Free Download">
            <a:extLst>
              <a:ext uri="{FF2B5EF4-FFF2-40B4-BE49-F238E27FC236}">
                <a16:creationId xmlns:a16="http://schemas.microsoft.com/office/drawing/2014/main" id="{12470F18-52B6-51AC-C739-1762D663F9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315576" y="4499686"/>
            <a:ext cx="475124" cy="47512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Grok Logo | SVG | Real Company | Alphabet, Letter G Logo">
            <a:extLst>
              <a:ext uri="{FF2B5EF4-FFF2-40B4-BE49-F238E27FC236}">
                <a16:creationId xmlns:a16="http://schemas.microsoft.com/office/drawing/2014/main" id="{5F8716CE-4EAC-D2AE-9265-322C2285226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947" t="19913" r="18715" b="20346"/>
          <a:stretch>
            <a:fillRect/>
          </a:stretch>
        </p:blipFill>
        <p:spPr bwMode="auto">
          <a:xfrm flipH="1">
            <a:off x="7084668" y="2597104"/>
            <a:ext cx="495782" cy="47512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237FEBC-0236-6AFB-F3E7-6B652D9EF823}"/>
              </a:ext>
            </a:extLst>
          </p:cNvPr>
          <p:cNvPicPr>
            <a:picLocks noChangeAspect="1"/>
          </p:cNvPicPr>
          <p:nvPr/>
        </p:nvPicPr>
        <p:blipFill>
          <a:blip r:embed="rId7"/>
          <a:stretch>
            <a:fillRect/>
          </a:stretch>
        </p:blipFill>
        <p:spPr>
          <a:xfrm flipH="1">
            <a:off x="7089890" y="3148123"/>
            <a:ext cx="466775" cy="638243"/>
          </a:xfrm>
          <a:prstGeom prst="rect">
            <a:avLst/>
          </a:prstGeom>
        </p:spPr>
      </p:pic>
      <p:pic>
        <p:nvPicPr>
          <p:cNvPr id="14" name="Picture 13">
            <a:extLst>
              <a:ext uri="{FF2B5EF4-FFF2-40B4-BE49-F238E27FC236}">
                <a16:creationId xmlns:a16="http://schemas.microsoft.com/office/drawing/2014/main" id="{FEA09C16-56BC-CD7C-76D9-C1D96F39D7BE}"/>
              </a:ext>
            </a:extLst>
          </p:cNvPr>
          <p:cNvPicPr>
            <a:picLocks noChangeAspect="1"/>
          </p:cNvPicPr>
          <p:nvPr/>
        </p:nvPicPr>
        <p:blipFill>
          <a:blip r:embed="rId8"/>
          <a:stretch>
            <a:fillRect/>
          </a:stretch>
        </p:blipFill>
        <p:spPr>
          <a:xfrm>
            <a:off x="7084668" y="3951260"/>
            <a:ext cx="619211" cy="590632"/>
          </a:xfrm>
          <a:prstGeom prst="rect">
            <a:avLst/>
          </a:prstGeom>
        </p:spPr>
      </p:pic>
      <p:sp>
        <p:nvSpPr>
          <p:cNvPr id="5" name="TextBox 4">
            <a:extLst>
              <a:ext uri="{FF2B5EF4-FFF2-40B4-BE49-F238E27FC236}">
                <a16:creationId xmlns:a16="http://schemas.microsoft.com/office/drawing/2014/main" id="{85823CB9-9D9F-F8C3-027B-13145A30BD59}"/>
              </a:ext>
            </a:extLst>
          </p:cNvPr>
          <p:cNvSpPr txBox="1"/>
          <p:nvPr/>
        </p:nvSpPr>
        <p:spPr>
          <a:xfrm>
            <a:off x="2790700" y="2657530"/>
            <a:ext cx="3265716" cy="369332"/>
          </a:xfrm>
          <a:prstGeom prst="rect">
            <a:avLst/>
          </a:prstGeom>
          <a:noFill/>
        </p:spPr>
        <p:txBody>
          <a:bodyPr wrap="square" rtlCol="0">
            <a:spAutoFit/>
          </a:bodyPr>
          <a:lstStyle/>
          <a:p>
            <a:r>
              <a:rPr lang="en-US" dirty="0"/>
              <a:t>Microsoft Co-Pilot</a:t>
            </a:r>
          </a:p>
        </p:txBody>
      </p:sp>
      <p:sp>
        <p:nvSpPr>
          <p:cNvPr id="9" name="TextBox 8">
            <a:extLst>
              <a:ext uri="{FF2B5EF4-FFF2-40B4-BE49-F238E27FC236}">
                <a16:creationId xmlns:a16="http://schemas.microsoft.com/office/drawing/2014/main" id="{133D856F-3888-01B0-1590-A00ECD4FDB52}"/>
              </a:ext>
            </a:extLst>
          </p:cNvPr>
          <p:cNvSpPr txBox="1"/>
          <p:nvPr/>
        </p:nvSpPr>
        <p:spPr>
          <a:xfrm>
            <a:off x="2790700" y="3281319"/>
            <a:ext cx="3265716" cy="369332"/>
          </a:xfrm>
          <a:prstGeom prst="rect">
            <a:avLst/>
          </a:prstGeom>
          <a:noFill/>
        </p:spPr>
        <p:txBody>
          <a:bodyPr wrap="square" rtlCol="0">
            <a:spAutoFit/>
          </a:bodyPr>
          <a:lstStyle/>
          <a:p>
            <a:r>
              <a:rPr lang="en-US" dirty="0"/>
              <a:t>Google Gemini</a:t>
            </a:r>
          </a:p>
        </p:txBody>
      </p:sp>
      <p:sp>
        <p:nvSpPr>
          <p:cNvPr id="10" name="TextBox 9">
            <a:extLst>
              <a:ext uri="{FF2B5EF4-FFF2-40B4-BE49-F238E27FC236}">
                <a16:creationId xmlns:a16="http://schemas.microsoft.com/office/drawing/2014/main" id="{1732DB89-2FF1-C4C6-BE1B-B381483D0111}"/>
              </a:ext>
            </a:extLst>
          </p:cNvPr>
          <p:cNvSpPr txBox="1"/>
          <p:nvPr/>
        </p:nvSpPr>
        <p:spPr>
          <a:xfrm>
            <a:off x="2790700" y="3905108"/>
            <a:ext cx="3265716" cy="369332"/>
          </a:xfrm>
          <a:prstGeom prst="rect">
            <a:avLst/>
          </a:prstGeom>
          <a:noFill/>
        </p:spPr>
        <p:txBody>
          <a:bodyPr wrap="square" rtlCol="0">
            <a:spAutoFit/>
          </a:bodyPr>
          <a:lstStyle/>
          <a:p>
            <a:r>
              <a:rPr lang="en-US" dirty="0"/>
              <a:t>OpenAI ChatGPT 5</a:t>
            </a:r>
          </a:p>
        </p:txBody>
      </p:sp>
      <p:sp>
        <p:nvSpPr>
          <p:cNvPr id="11" name="TextBox 10">
            <a:extLst>
              <a:ext uri="{FF2B5EF4-FFF2-40B4-BE49-F238E27FC236}">
                <a16:creationId xmlns:a16="http://schemas.microsoft.com/office/drawing/2014/main" id="{08923FB0-1979-A70C-076F-2480A2F117BB}"/>
              </a:ext>
            </a:extLst>
          </p:cNvPr>
          <p:cNvSpPr txBox="1"/>
          <p:nvPr/>
        </p:nvSpPr>
        <p:spPr>
          <a:xfrm>
            <a:off x="2790700" y="4528898"/>
            <a:ext cx="3265716" cy="369332"/>
          </a:xfrm>
          <a:prstGeom prst="rect">
            <a:avLst/>
          </a:prstGeom>
          <a:noFill/>
        </p:spPr>
        <p:txBody>
          <a:bodyPr wrap="square" rtlCol="0">
            <a:spAutoFit/>
          </a:bodyPr>
          <a:lstStyle/>
          <a:p>
            <a:r>
              <a:rPr lang="en-US" dirty="0"/>
              <a:t>Anthropic Claude</a:t>
            </a:r>
          </a:p>
        </p:txBody>
      </p:sp>
      <p:sp>
        <p:nvSpPr>
          <p:cNvPr id="13" name="TextBox 12">
            <a:extLst>
              <a:ext uri="{FF2B5EF4-FFF2-40B4-BE49-F238E27FC236}">
                <a16:creationId xmlns:a16="http://schemas.microsoft.com/office/drawing/2014/main" id="{2D80E6DD-35BE-B843-E65F-6FDD18F4EF84}"/>
              </a:ext>
            </a:extLst>
          </p:cNvPr>
          <p:cNvSpPr txBox="1"/>
          <p:nvPr/>
        </p:nvSpPr>
        <p:spPr>
          <a:xfrm>
            <a:off x="7703879" y="2650000"/>
            <a:ext cx="3265716" cy="369332"/>
          </a:xfrm>
          <a:prstGeom prst="rect">
            <a:avLst/>
          </a:prstGeom>
          <a:noFill/>
        </p:spPr>
        <p:txBody>
          <a:bodyPr wrap="square" rtlCol="0">
            <a:spAutoFit/>
          </a:bodyPr>
          <a:lstStyle/>
          <a:p>
            <a:r>
              <a:rPr lang="en-US" dirty="0" err="1"/>
              <a:t>xAI</a:t>
            </a:r>
            <a:r>
              <a:rPr lang="en-US" dirty="0"/>
              <a:t> Grok</a:t>
            </a:r>
          </a:p>
        </p:txBody>
      </p:sp>
      <p:sp>
        <p:nvSpPr>
          <p:cNvPr id="15" name="TextBox 14">
            <a:extLst>
              <a:ext uri="{FF2B5EF4-FFF2-40B4-BE49-F238E27FC236}">
                <a16:creationId xmlns:a16="http://schemas.microsoft.com/office/drawing/2014/main" id="{34E7CEA8-432E-8284-6053-92CCDCCAF475}"/>
              </a:ext>
            </a:extLst>
          </p:cNvPr>
          <p:cNvSpPr txBox="1"/>
          <p:nvPr/>
        </p:nvSpPr>
        <p:spPr>
          <a:xfrm>
            <a:off x="7703879" y="3322548"/>
            <a:ext cx="3265716" cy="369332"/>
          </a:xfrm>
          <a:prstGeom prst="rect">
            <a:avLst/>
          </a:prstGeom>
          <a:noFill/>
        </p:spPr>
        <p:txBody>
          <a:bodyPr wrap="square" rtlCol="0">
            <a:spAutoFit/>
          </a:bodyPr>
          <a:lstStyle/>
          <a:p>
            <a:r>
              <a:rPr lang="en-US" dirty="0"/>
              <a:t>JKI’s Jake AI</a:t>
            </a:r>
          </a:p>
        </p:txBody>
      </p:sp>
      <p:sp>
        <p:nvSpPr>
          <p:cNvPr id="16" name="TextBox 15">
            <a:extLst>
              <a:ext uri="{FF2B5EF4-FFF2-40B4-BE49-F238E27FC236}">
                <a16:creationId xmlns:a16="http://schemas.microsoft.com/office/drawing/2014/main" id="{B5901699-F634-ED1E-30D4-4754AABC5BD0}"/>
              </a:ext>
            </a:extLst>
          </p:cNvPr>
          <p:cNvSpPr txBox="1"/>
          <p:nvPr/>
        </p:nvSpPr>
        <p:spPr>
          <a:xfrm>
            <a:off x="7703879" y="4070827"/>
            <a:ext cx="3265716" cy="369332"/>
          </a:xfrm>
          <a:prstGeom prst="rect">
            <a:avLst/>
          </a:prstGeom>
          <a:noFill/>
        </p:spPr>
        <p:txBody>
          <a:bodyPr wrap="square" rtlCol="0">
            <a:spAutoFit/>
          </a:bodyPr>
          <a:lstStyle/>
          <a:p>
            <a:r>
              <a:rPr lang="en-US" dirty="0"/>
              <a:t>NI’s Nigel</a:t>
            </a:r>
          </a:p>
        </p:txBody>
      </p:sp>
    </p:spTree>
    <p:extLst>
      <p:ext uri="{BB962C8B-B14F-4D97-AF65-F5344CB8AC3E}">
        <p14:creationId xmlns:p14="http://schemas.microsoft.com/office/powerpoint/2010/main" val="40311569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064B-9F3B-2600-F6DB-BA98EF991DB8}"/>
              </a:ext>
            </a:extLst>
          </p:cNvPr>
          <p:cNvSpPr>
            <a:spLocks noGrp="1"/>
          </p:cNvSpPr>
          <p:nvPr>
            <p:ph type="title"/>
          </p:nvPr>
        </p:nvSpPr>
        <p:spPr/>
        <p:txBody>
          <a:bodyPr/>
          <a:lstStyle/>
          <a:p>
            <a:r>
              <a:rPr lang="en-US" dirty="0"/>
              <a:t>Did it work?</a:t>
            </a:r>
          </a:p>
        </p:txBody>
      </p:sp>
      <p:sp>
        <p:nvSpPr>
          <p:cNvPr id="4" name="Slide Number Placeholder 3">
            <a:extLst>
              <a:ext uri="{FF2B5EF4-FFF2-40B4-BE49-F238E27FC236}">
                <a16:creationId xmlns:a16="http://schemas.microsoft.com/office/drawing/2014/main" id="{5039D270-AF55-94F8-4CEC-204919DBF127}"/>
              </a:ext>
            </a:extLst>
          </p:cNvPr>
          <p:cNvSpPr>
            <a:spLocks noGrp="1"/>
          </p:cNvSpPr>
          <p:nvPr>
            <p:ph type="sldNum" sz="quarter" idx="12"/>
          </p:nvPr>
        </p:nvSpPr>
        <p:spPr/>
        <p:txBody>
          <a:bodyPr/>
          <a:lstStyle/>
          <a:p>
            <a:fld id="{D8DA9DAA-006C-4F4B-980E-E3DF019B24E2}" type="slidenum">
              <a:rPr lang="en-US" smtClean="0"/>
              <a:t>12</a:t>
            </a:fld>
            <a:endParaRPr lang="en-US" dirty="0"/>
          </a:p>
        </p:txBody>
      </p:sp>
      <p:graphicFrame>
        <p:nvGraphicFramePr>
          <p:cNvPr id="3" name="Table 2">
            <a:extLst>
              <a:ext uri="{FF2B5EF4-FFF2-40B4-BE49-F238E27FC236}">
                <a16:creationId xmlns:a16="http://schemas.microsoft.com/office/drawing/2014/main" id="{A097527B-A97A-229B-BF87-BBEB0CB80E02}"/>
              </a:ext>
            </a:extLst>
          </p:cNvPr>
          <p:cNvGraphicFramePr>
            <a:graphicFrameLocks noGrp="1"/>
          </p:cNvGraphicFramePr>
          <p:nvPr>
            <p:extLst>
              <p:ext uri="{D42A27DB-BD31-4B8C-83A1-F6EECF244321}">
                <p14:modId xmlns:p14="http://schemas.microsoft.com/office/powerpoint/2010/main" val="1707163073"/>
              </p:ext>
            </p:extLst>
          </p:nvPr>
        </p:nvGraphicFramePr>
        <p:xfrm>
          <a:off x="1093847" y="1690688"/>
          <a:ext cx="10515600" cy="3620441"/>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3684797362"/>
                    </a:ext>
                  </a:extLst>
                </a:gridCol>
                <a:gridCol w="2103120">
                  <a:extLst>
                    <a:ext uri="{9D8B030D-6E8A-4147-A177-3AD203B41FA5}">
                      <a16:colId xmlns:a16="http://schemas.microsoft.com/office/drawing/2014/main" val="2039920902"/>
                    </a:ext>
                  </a:extLst>
                </a:gridCol>
                <a:gridCol w="2103120">
                  <a:extLst>
                    <a:ext uri="{9D8B030D-6E8A-4147-A177-3AD203B41FA5}">
                      <a16:colId xmlns:a16="http://schemas.microsoft.com/office/drawing/2014/main" val="3889783138"/>
                    </a:ext>
                  </a:extLst>
                </a:gridCol>
                <a:gridCol w="2103120">
                  <a:extLst>
                    <a:ext uri="{9D8B030D-6E8A-4147-A177-3AD203B41FA5}">
                      <a16:colId xmlns:a16="http://schemas.microsoft.com/office/drawing/2014/main" val="2364453719"/>
                    </a:ext>
                  </a:extLst>
                </a:gridCol>
                <a:gridCol w="2103120">
                  <a:extLst>
                    <a:ext uri="{9D8B030D-6E8A-4147-A177-3AD203B41FA5}">
                      <a16:colId xmlns:a16="http://schemas.microsoft.com/office/drawing/2014/main" val="21659042"/>
                    </a:ext>
                  </a:extLst>
                </a:gridCol>
              </a:tblGrid>
              <a:tr h="938775">
                <a:tc>
                  <a:txBody>
                    <a:bodyPr/>
                    <a:lstStyle/>
                    <a:p>
                      <a:pPr algn="ctr"/>
                      <a:endParaRPr lang="en-US" dirty="0"/>
                    </a:p>
                  </a:txBody>
                  <a:tcPr/>
                </a:tc>
                <a:tc>
                  <a:txBody>
                    <a:bodyPr/>
                    <a:lstStyle/>
                    <a:p>
                      <a:pPr algn="ctr"/>
                      <a:r>
                        <a:rPr lang="en-US" dirty="0"/>
                        <a:t>Step 1: Get Project ref</a:t>
                      </a:r>
                    </a:p>
                  </a:txBody>
                  <a:tcPr/>
                </a:tc>
                <a:tc>
                  <a:txBody>
                    <a:bodyPr/>
                    <a:lstStyle/>
                    <a:p>
                      <a:pPr algn="ctr"/>
                      <a:r>
                        <a:rPr lang="en-US" dirty="0"/>
                        <a:t>Step 2: Get </a:t>
                      </a:r>
                      <a:r>
                        <a:rPr lang="en-US" dirty="0" err="1"/>
                        <a:t>BuildSpecs</a:t>
                      </a:r>
                      <a:endParaRPr lang="en-US" dirty="0"/>
                    </a:p>
                  </a:txBody>
                  <a:tcPr/>
                </a:tc>
                <a:tc>
                  <a:txBody>
                    <a:bodyPr/>
                    <a:lstStyle/>
                    <a:p>
                      <a:pPr algn="ctr"/>
                      <a:r>
                        <a:rPr lang="en-US" dirty="0"/>
                        <a:t>Step3: (Optional) Filter for EXE</a:t>
                      </a:r>
                    </a:p>
                  </a:txBody>
                  <a:tcPr/>
                </a:tc>
                <a:tc>
                  <a:txBody>
                    <a:bodyPr/>
                    <a:lstStyle/>
                    <a:p>
                      <a:pPr algn="ctr"/>
                      <a:r>
                        <a:rPr lang="en-US" dirty="0"/>
                        <a:t>Step 4: Get Version</a:t>
                      </a:r>
                    </a:p>
                  </a:txBody>
                  <a:tcPr/>
                </a:tc>
                <a:extLst>
                  <a:ext uri="{0D108BD9-81ED-4DB2-BD59-A6C34878D82A}">
                    <a16:rowId xmlns:a16="http://schemas.microsoft.com/office/drawing/2014/main" val="982644945"/>
                  </a:ext>
                </a:extLst>
              </a:tr>
              <a:tr h="380725">
                <a:tc>
                  <a:txBody>
                    <a:bodyPr/>
                    <a:lstStyle/>
                    <a:p>
                      <a:r>
                        <a:rPr lang="en-US" dirty="0"/>
                        <a:t>Co-Pilot</a:t>
                      </a:r>
                    </a:p>
                  </a:txBody>
                  <a:tcPr/>
                </a:tc>
                <a:tc>
                  <a:txBody>
                    <a:bodyPr/>
                    <a:lstStyle/>
                    <a:p>
                      <a:r>
                        <a:rPr lang="en-US" dirty="0">
                          <a:solidFill>
                            <a:srgbClr val="FF0000"/>
                          </a:solidFill>
                        </a:rPr>
                        <a:t>Fail</a:t>
                      </a:r>
                    </a:p>
                  </a:txBody>
                  <a:tcPr/>
                </a:tc>
                <a:tc>
                  <a:txBody>
                    <a:bodyPr/>
                    <a:lstStyle/>
                    <a:p>
                      <a:r>
                        <a:rPr lang="en-US" dirty="0">
                          <a:solidFill>
                            <a:srgbClr val="FF0000"/>
                          </a:solidFill>
                        </a:rPr>
                        <a:t>Fail</a:t>
                      </a:r>
                    </a:p>
                  </a:txBody>
                  <a:tcPr/>
                </a:tc>
                <a:tc>
                  <a:txBody>
                    <a:bodyPr/>
                    <a:lstStyle/>
                    <a:p>
                      <a:r>
                        <a:rPr lang="en-US" dirty="0">
                          <a:solidFill>
                            <a:schemeClr val="tx1">
                              <a:lumMod val="65000"/>
                              <a:lumOff val="35000"/>
                            </a:schemeClr>
                          </a:solidFill>
                        </a:rPr>
                        <a:t>Skipped</a:t>
                      </a:r>
                    </a:p>
                  </a:txBody>
                  <a:tcPr/>
                </a:tc>
                <a:tc>
                  <a:txBody>
                    <a:bodyPr/>
                    <a:lstStyle/>
                    <a:p>
                      <a:r>
                        <a:rPr lang="en-US" dirty="0">
                          <a:solidFill>
                            <a:srgbClr val="FF0000"/>
                          </a:solidFill>
                        </a:rPr>
                        <a:t>Fail</a:t>
                      </a:r>
                    </a:p>
                  </a:txBody>
                  <a:tcPr/>
                </a:tc>
                <a:extLst>
                  <a:ext uri="{0D108BD9-81ED-4DB2-BD59-A6C34878D82A}">
                    <a16:rowId xmlns:a16="http://schemas.microsoft.com/office/drawing/2014/main" val="931298678"/>
                  </a:ext>
                </a:extLst>
              </a:tr>
              <a:tr h="380725">
                <a:tc>
                  <a:txBody>
                    <a:bodyPr/>
                    <a:lstStyle/>
                    <a:p>
                      <a:r>
                        <a:rPr lang="en-US" dirty="0"/>
                        <a:t>Gemini</a:t>
                      </a:r>
                    </a:p>
                  </a:txBody>
                  <a:tcPr/>
                </a:tc>
                <a:tc>
                  <a:txBody>
                    <a:bodyPr/>
                    <a:lstStyle/>
                    <a:p>
                      <a:r>
                        <a:rPr lang="en-US" dirty="0">
                          <a:solidFill>
                            <a:srgbClr val="0070C0"/>
                          </a:solidFill>
                        </a:rPr>
                        <a:t>Success</a:t>
                      </a:r>
                    </a:p>
                  </a:txBody>
                  <a:tcPr/>
                </a:tc>
                <a:tc>
                  <a:txBody>
                    <a:bodyPr/>
                    <a:lstStyle/>
                    <a:p>
                      <a:r>
                        <a:rPr lang="en-US" dirty="0">
                          <a:solidFill>
                            <a:schemeClr val="accent4">
                              <a:lumMod val="50000"/>
                            </a:schemeClr>
                          </a:solidFill>
                        </a:rPr>
                        <a:t>Partial</a:t>
                      </a:r>
                      <a:r>
                        <a:rPr lang="en-US" baseline="30000" dirty="0">
                          <a:solidFill>
                            <a:schemeClr val="accent4">
                              <a:lumMod val="50000"/>
                            </a:schemeClr>
                          </a:solidFill>
                        </a:rPr>
                        <a:t>1</a:t>
                      </a:r>
                    </a:p>
                  </a:txBody>
                  <a:tcPr/>
                </a:tc>
                <a:tc>
                  <a:txBody>
                    <a:bodyPr/>
                    <a:lstStyle/>
                    <a:p>
                      <a:r>
                        <a:rPr lang="en-US" dirty="0">
                          <a:solidFill>
                            <a:schemeClr val="tx1">
                              <a:lumMod val="65000"/>
                              <a:lumOff val="35000"/>
                            </a:schemeClr>
                          </a:solidFill>
                        </a:rPr>
                        <a:t>Skipped</a:t>
                      </a:r>
                    </a:p>
                  </a:txBody>
                  <a:tcPr/>
                </a:tc>
                <a:tc>
                  <a:txBody>
                    <a:bodyPr/>
                    <a:lstStyle/>
                    <a:p>
                      <a:r>
                        <a:rPr lang="en-US" dirty="0">
                          <a:solidFill>
                            <a:srgbClr val="0070C0"/>
                          </a:solidFill>
                        </a:rPr>
                        <a:t>Success</a:t>
                      </a:r>
                      <a:r>
                        <a:rPr lang="en-US" baseline="30000" dirty="0">
                          <a:solidFill>
                            <a:srgbClr val="0070C0"/>
                          </a:solidFill>
                        </a:rPr>
                        <a:t>2</a:t>
                      </a:r>
                    </a:p>
                  </a:txBody>
                  <a:tcPr/>
                </a:tc>
                <a:extLst>
                  <a:ext uri="{0D108BD9-81ED-4DB2-BD59-A6C34878D82A}">
                    <a16:rowId xmlns:a16="http://schemas.microsoft.com/office/drawing/2014/main" val="3092665577"/>
                  </a:ext>
                </a:extLst>
              </a:tr>
              <a:tr h="397316">
                <a:tc>
                  <a:txBody>
                    <a:bodyPr/>
                    <a:lstStyle/>
                    <a:p>
                      <a:r>
                        <a:rPr lang="en-US" dirty="0"/>
                        <a:t>ChatGPT</a:t>
                      </a:r>
                    </a:p>
                  </a:txBody>
                  <a:tcPr/>
                </a:tc>
                <a:tc>
                  <a:txBody>
                    <a:bodyPr/>
                    <a:lstStyle/>
                    <a:p>
                      <a:r>
                        <a:rPr lang="en-US" dirty="0">
                          <a:solidFill>
                            <a:srgbClr val="0070C0"/>
                          </a:solidFill>
                        </a:rPr>
                        <a:t>Success</a:t>
                      </a:r>
                    </a:p>
                  </a:txBody>
                  <a:tcPr/>
                </a:tc>
                <a:tc>
                  <a:txBody>
                    <a:bodyPr/>
                    <a:lstStyle/>
                    <a:p>
                      <a:r>
                        <a:rPr lang="en-US" dirty="0">
                          <a:solidFill>
                            <a:schemeClr val="accent4">
                              <a:lumMod val="50000"/>
                            </a:schemeClr>
                          </a:solidFill>
                        </a:rPr>
                        <a:t>Partial</a:t>
                      </a:r>
                      <a:r>
                        <a:rPr lang="en-US" baseline="30000" dirty="0">
                          <a:solidFill>
                            <a:schemeClr val="accent4">
                              <a:lumMod val="50000"/>
                            </a:schemeClr>
                          </a:solidFill>
                        </a:rPr>
                        <a:t>1</a:t>
                      </a:r>
                    </a:p>
                  </a:txBody>
                  <a:tcPr/>
                </a:tc>
                <a:tc>
                  <a:txBody>
                    <a:bodyPr/>
                    <a:lstStyle/>
                    <a:p>
                      <a:r>
                        <a:rPr lang="en-US" dirty="0">
                          <a:solidFill>
                            <a:srgbClr val="0070C0"/>
                          </a:solidFill>
                        </a:rPr>
                        <a:t>Success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70C0"/>
                          </a:solidFill>
                        </a:rPr>
                        <a:t>Success</a:t>
                      </a:r>
                      <a:r>
                        <a:rPr lang="en-US" baseline="30000" dirty="0">
                          <a:solidFill>
                            <a:srgbClr val="0070C0"/>
                          </a:solidFill>
                        </a:rPr>
                        <a:t>2</a:t>
                      </a:r>
                    </a:p>
                  </a:txBody>
                  <a:tcPr/>
                </a:tc>
                <a:extLst>
                  <a:ext uri="{0D108BD9-81ED-4DB2-BD59-A6C34878D82A}">
                    <a16:rowId xmlns:a16="http://schemas.microsoft.com/office/drawing/2014/main" val="191380448"/>
                  </a:ext>
                </a:extLst>
              </a:tr>
              <a:tr h="380725">
                <a:tc>
                  <a:txBody>
                    <a:bodyPr/>
                    <a:lstStyle/>
                    <a:p>
                      <a:r>
                        <a:rPr lang="en-US" dirty="0"/>
                        <a:t>Claude</a:t>
                      </a:r>
                    </a:p>
                  </a:txBody>
                  <a:tcPr/>
                </a:tc>
                <a:tc>
                  <a:txBody>
                    <a:bodyPr/>
                    <a:lstStyle/>
                    <a:p>
                      <a:r>
                        <a:rPr lang="en-US" dirty="0">
                          <a:solidFill>
                            <a:srgbClr val="FF0000"/>
                          </a:solidFill>
                        </a:rPr>
                        <a:t>Fail</a:t>
                      </a:r>
                    </a:p>
                  </a:txBody>
                  <a:tcPr/>
                </a:tc>
                <a:tc>
                  <a:txBody>
                    <a:bodyPr/>
                    <a:lstStyle/>
                    <a:p>
                      <a:r>
                        <a:rPr lang="en-US" dirty="0">
                          <a:solidFill>
                            <a:srgbClr val="FF0000"/>
                          </a:solidFill>
                        </a:rPr>
                        <a:t>Fail</a:t>
                      </a:r>
                    </a:p>
                  </a:txBody>
                  <a:tcPr/>
                </a:tc>
                <a:tc>
                  <a:txBody>
                    <a:bodyPr/>
                    <a:lstStyle/>
                    <a:p>
                      <a:r>
                        <a:rPr lang="en-US" dirty="0"/>
                        <a:t>Attempted</a:t>
                      </a:r>
                    </a:p>
                  </a:txBody>
                  <a:tcPr/>
                </a:tc>
                <a:tc>
                  <a:txBody>
                    <a:bodyPr/>
                    <a:lstStyle/>
                    <a:p>
                      <a:r>
                        <a:rPr lang="en-US" dirty="0">
                          <a:solidFill>
                            <a:srgbClr val="FF0000"/>
                          </a:solidFill>
                        </a:rPr>
                        <a:t>Fail</a:t>
                      </a:r>
                    </a:p>
                  </a:txBody>
                  <a:tcPr/>
                </a:tc>
                <a:extLst>
                  <a:ext uri="{0D108BD9-81ED-4DB2-BD59-A6C34878D82A}">
                    <a16:rowId xmlns:a16="http://schemas.microsoft.com/office/drawing/2014/main" val="2184043820"/>
                  </a:ext>
                </a:extLst>
              </a:tr>
              <a:tr h="380725">
                <a:tc>
                  <a:txBody>
                    <a:bodyPr/>
                    <a:lstStyle/>
                    <a:p>
                      <a:r>
                        <a:rPr lang="en-US" dirty="0"/>
                        <a:t>Grok</a:t>
                      </a:r>
                    </a:p>
                  </a:txBody>
                  <a:tcPr/>
                </a:tc>
                <a:tc>
                  <a:txBody>
                    <a:bodyPr/>
                    <a:lstStyle/>
                    <a:p>
                      <a:r>
                        <a:rPr lang="en-US" dirty="0">
                          <a:solidFill>
                            <a:srgbClr val="0070C0"/>
                          </a:solidFill>
                        </a:rPr>
                        <a:t>Success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accent4">
                              <a:lumMod val="50000"/>
                            </a:schemeClr>
                          </a:solidFill>
                        </a:rPr>
                        <a:t>Partial</a:t>
                      </a:r>
                      <a:r>
                        <a:rPr lang="en-US" baseline="30000" dirty="0">
                          <a:solidFill>
                            <a:schemeClr val="accent4">
                              <a:lumMod val="50000"/>
                            </a:schemeClr>
                          </a:solidFill>
                        </a:rPr>
                        <a:t>1</a:t>
                      </a:r>
                    </a:p>
                  </a:txBody>
                  <a:tcPr/>
                </a:tc>
                <a:tc>
                  <a:txBody>
                    <a:bodyPr/>
                    <a:lstStyle/>
                    <a:p>
                      <a:r>
                        <a:rPr lang="en-US" dirty="0">
                          <a:solidFill>
                            <a:schemeClr val="tx1">
                              <a:lumMod val="65000"/>
                              <a:lumOff val="35000"/>
                            </a:schemeClr>
                          </a:solidFill>
                        </a:rPr>
                        <a:t>Skipped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70C0"/>
                          </a:solidFill>
                        </a:rPr>
                        <a:t>Success</a:t>
                      </a:r>
                      <a:r>
                        <a:rPr lang="en-US" baseline="30000" dirty="0">
                          <a:solidFill>
                            <a:srgbClr val="0070C0"/>
                          </a:solidFill>
                        </a:rPr>
                        <a:t>2</a:t>
                      </a:r>
                    </a:p>
                  </a:txBody>
                  <a:tcPr/>
                </a:tc>
                <a:extLst>
                  <a:ext uri="{0D108BD9-81ED-4DB2-BD59-A6C34878D82A}">
                    <a16:rowId xmlns:a16="http://schemas.microsoft.com/office/drawing/2014/main" val="2812972325"/>
                  </a:ext>
                </a:extLst>
              </a:tr>
              <a:tr h="380725">
                <a:tc>
                  <a:txBody>
                    <a:bodyPr/>
                    <a:lstStyle/>
                    <a:p>
                      <a:r>
                        <a:rPr lang="en-US" dirty="0"/>
                        <a:t>Jake AI</a:t>
                      </a:r>
                    </a:p>
                  </a:txBody>
                  <a:tcPr/>
                </a:tc>
                <a:tc>
                  <a:txBody>
                    <a:bodyPr/>
                    <a:lstStyle/>
                    <a:p>
                      <a:r>
                        <a:rPr lang="en-US" dirty="0">
                          <a:solidFill>
                            <a:srgbClr val="FF0000"/>
                          </a:solidFill>
                        </a:rPr>
                        <a:t>Fail</a:t>
                      </a:r>
                    </a:p>
                  </a:txBody>
                  <a:tcPr/>
                </a:tc>
                <a:tc>
                  <a:txBody>
                    <a:bodyPr/>
                    <a:lstStyle/>
                    <a:p>
                      <a:r>
                        <a:rPr lang="en-US" dirty="0">
                          <a:solidFill>
                            <a:srgbClr val="FF0000"/>
                          </a:solidFill>
                        </a:rPr>
                        <a:t>Fail</a:t>
                      </a:r>
                    </a:p>
                  </a:txBody>
                  <a:tcPr/>
                </a:tc>
                <a:tc>
                  <a:txBody>
                    <a:bodyPr/>
                    <a:lstStyle/>
                    <a:p>
                      <a:r>
                        <a:rPr lang="en-US" dirty="0">
                          <a:solidFill>
                            <a:schemeClr val="tx1">
                              <a:lumMod val="65000"/>
                              <a:lumOff val="35000"/>
                            </a:schemeClr>
                          </a:solidFill>
                        </a:rPr>
                        <a:t>Skipped</a:t>
                      </a:r>
                    </a:p>
                  </a:txBody>
                  <a:tcPr/>
                </a:tc>
                <a:tc>
                  <a:txBody>
                    <a:bodyPr/>
                    <a:lstStyle/>
                    <a:p>
                      <a:r>
                        <a:rPr lang="en-US" dirty="0">
                          <a:solidFill>
                            <a:srgbClr val="FF0000"/>
                          </a:solidFill>
                        </a:rPr>
                        <a:t>Fail</a:t>
                      </a:r>
                    </a:p>
                  </a:txBody>
                  <a:tcPr/>
                </a:tc>
                <a:extLst>
                  <a:ext uri="{0D108BD9-81ED-4DB2-BD59-A6C34878D82A}">
                    <a16:rowId xmlns:a16="http://schemas.microsoft.com/office/drawing/2014/main" val="554181837"/>
                  </a:ext>
                </a:extLst>
              </a:tr>
              <a:tr h="380725">
                <a:tc>
                  <a:txBody>
                    <a:bodyPr/>
                    <a:lstStyle/>
                    <a:p>
                      <a:r>
                        <a:rPr lang="en-US" dirty="0"/>
                        <a:t>Nigel</a:t>
                      </a:r>
                    </a:p>
                  </a:txBody>
                  <a:tcPr/>
                </a:tc>
                <a:tc gridSpan="4">
                  <a:txBody>
                    <a:bodyPr/>
                    <a:lstStyle/>
                    <a:p>
                      <a:pPr algn="ctr"/>
                      <a:r>
                        <a:rPr lang="en-US" dirty="0"/>
                        <a:t>Error</a:t>
                      </a:r>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txBody>
                  <a:tcPr/>
                </a:tc>
                <a:tc hMerge="1">
                  <a:txBody>
                    <a:bodyPr/>
                    <a:lstStyle/>
                    <a:p>
                      <a:endParaRPr lang="en-US" dirty="0"/>
                    </a:p>
                  </a:txBody>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30000" dirty="0"/>
                    </a:p>
                  </a:txBody>
                  <a:tcPr/>
                </a:tc>
                <a:extLst>
                  <a:ext uri="{0D108BD9-81ED-4DB2-BD59-A6C34878D82A}">
                    <a16:rowId xmlns:a16="http://schemas.microsoft.com/office/drawing/2014/main" val="2220950062"/>
                  </a:ext>
                </a:extLst>
              </a:tr>
            </a:tbl>
          </a:graphicData>
        </a:graphic>
      </p:graphicFrame>
      <p:sp>
        <p:nvSpPr>
          <p:cNvPr id="7" name="TextBox 6">
            <a:extLst>
              <a:ext uri="{FF2B5EF4-FFF2-40B4-BE49-F238E27FC236}">
                <a16:creationId xmlns:a16="http://schemas.microsoft.com/office/drawing/2014/main" id="{3D9036D3-BC23-DF63-881C-16081F00C30E}"/>
              </a:ext>
            </a:extLst>
          </p:cNvPr>
          <p:cNvSpPr txBox="1"/>
          <p:nvPr/>
        </p:nvSpPr>
        <p:spPr>
          <a:xfrm>
            <a:off x="1223158" y="5581403"/>
            <a:ext cx="8906494" cy="646331"/>
          </a:xfrm>
          <a:prstGeom prst="rect">
            <a:avLst/>
          </a:prstGeom>
          <a:noFill/>
        </p:spPr>
        <p:txBody>
          <a:bodyPr wrap="square" rtlCol="0">
            <a:spAutoFit/>
          </a:bodyPr>
          <a:lstStyle/>
          <a:p>
            <a:r>
              <a:rPr lang="en-US" dirty="0"/>
              <a:t>1 – Used </a:t>
            </a:r>
            <a:r>
              <a:rPr lang="en-US" dirty="0" err="1"/>
              <a:t>BuildSpecs.Children</a:t>
            </a:r>
            <a:r>
              <a:rPr lang="en-US" dirty="0"/>
              <a:t>[] instead of </a:t>
            </a:r>
            <a:r>
              <a:rPr lang="en-US" dirty="0" err="1"/>
              <a:t>BuildSpecs.OwnedItems</a:t>
            </a:r>
            <a:r>
              <a:rPr lang="en-US" dirty="0"/>
              <a:t>[]</a:t>
            </a:r>
          </a:p>
          <a:p>
            <a:r>
              <a:rPr lang="en-US" dirty="0"/>
              <a:t>2 – Used Get Build Specification Version.vi and not Tags</a:t>
            </a:r>
          </a:p>
        </p:txBody>
      </p:sp>
    </p:spTree>
    <p:extLst>
      <p:ext uri="{BB962C8B-B14F-4D97-AF65-F5344CB8AC3E}">
        <p14:creationId xmlns:p14="http://schemas.microsoft.com/office/powerpoint/2010/main" val="2531716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E6D81-E4AA-8594-6B39-1E359E7CAA99}"/>
              </a:ext>
            </a:extLst>
          </p:cNvPr>
          <p:cNvSpPr>
            <a:spLocks noGrp="1"/>
          </p:cNvSpPr>
          <p:nvPr>
            <p:ph type="title"/>
          </p:nvPr>
        </p:nvSpPr>
        <p:spPr/>
        <p:txBody>
          <a:bodyPr/>
          <a:lstStyle/>
          <a:p>
            <a:r>
              <a:rPr lang="en-US" dirty="0"/>
              <a:t>What Worked?</a:t>
            </a:r>
          </a:p>
        </p:txBody>
      </p:sp>
      <p:sp>
        <p:nvSpPr>
          <p:cNvPr id="3" name="Content Placeholder 2">
            <a:extLst>
              <a:ext uri="{FF2B5EF4-FFF2-40B4-BE49-F238E27FC236}">
                <a16:creationId xmlns:a16="http://schemas.microsoft.com/office/drawing/2014/main" id="{ADD95FF2-B19C-A915-7751-6542E7E98030}"/>
              </a:ext>
            </a:extLst>
          </p:cNvPr>
          <p:cNvSpPr>
            <a:spLocks noGrp="1"/>
          </p:cNvSpPr>
          <p:nvPr>
            <p:ph idx="1"/>
          </p:nvPr>
        </p:nvSpPr>
        <p:spPr>
          <a:xfrm>
            <a:off x="838200" y="1825625"/>
            <a:ext cx="10791825" cy="4351338"/>
          </a:xfrm>
        </p:spPr>
        <p:txBody>
          <a:bodyPr/>
          <a:lstStyle/>
          <a:p>
            <a:r>
              <a:rPr lang="en-US" dirty="0"/>
              <a:t>Clear structured steps from most models</a:t>
            </a:r>
          </a:p>
          <a:p>
            <a:r>
              <a:rPr lang="en-US" dirty="0"/>
              <a:t>Correct references occasionally surfaced</a:t>
            </a:r>
          </a:p>
          <a:p>
            <a:r>
              <a:rPr lang="en-US" dirty="0"/>
              <a:t>Useful for brainstorming and getting me in the “ballpark”. Close enough for me to eventually get it to work after trying 7 different models to find the least </a:t>
            </a:r>
            <a:r>
              <a:rPr lang="en-US"/>
              <a:t>fiction solution</a:t>
            </a:r>
            <a:endParaRPr lang="en-US" dirty="0"/>
          </a:p>
          <a:p>
            <a:r>
              <a:rPr lang="en-US" dirty="0"/>
              <a:t>Jake AI: Actually found useful project insights with agentic actions to interface directly with code</a:t>
            </a:r>
          </a:p>
          <a:p>
            <a:pPr lvl="1"/>
            <a:r>
              <a:rPr lang="en-US" dirty="0"/>
              <a:t>Class diagrams</a:t>
            </a:r>
          </a:p>
          <a:p>
            <a:pPr lvl="1"/>
            <a:r>
              <a:rPr lang="en-US" dirty="0"/>
              <a:t>Project analysis</a:t>
            </a:r>
          </a:p>
        </p:txBody>
      </p:sp>
      <p:sp>
        <p:nvSpPr>
          <p:cNvPr id="4" name="Slide Number Placeholder 3">
            <a:extLst>
              <a:ext uri="{FF2B5EF4-FFF2-40B4-BE49-F238E27FC236}">
                <a16:creationId xmlns:a16="http://schemas.microsoft.com/office/drawing/2014/main" id="{3B10BF2C-992E-9568-D2EF-6C269F063228}"/>
              </a:ext>
            </a:extLst>
          </p:cNvPr>
          <p:cNvSpPr>
            <a:spLocks noGrp="1"/>
          </p:cNvSpPr>
          <p:nvPr>
            <p:ph type="sldNum" sz="quarter" idx="12"/>
          </p:nvPr>
        </p:nvSpPr>
        <p:spPr/>
        <p:txBody>
          <a:bodyPr/>
          <a:lstStyle/>
          <a:p>
            <a:fld id="{D8DA9DAA-006C-4F4B-980E-E3DF019B24E2}" type="slidenum">
              <a:rPr lang="en-US" smtClean="0"/>
              <a:t>13</a:t>
            </a:fld>
            <a:endParaRPr lang="en-US" dirty="0"/>
          </a:p>
        </p:txBody>
      </p:sp>
    </p:spTree>
    <p:extLst>
      <p:ext uri="{BB962C8B-B14F-4D97-AF65-F5344CB8AC3E}">
        <p14:creationId xmlns:p14="http://schemas.microsoft.com/office/powerpoint/2010/main" val="2700636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26D31-8343-C647-2662-713C3F172CC1}"/>
              </a:ext>
            </a:extLst>
          </p:cNvPr>
          <p:cNvSpPr>
            <a:spLocks noGrp="1"/>
          </p:cNvSpPr>
          <p:nvPr>
            <p:ph type="title"/>
          </p:nvPr>
        </p:nvSpPr>
        <p:spPr/>
        <p:txBody>
          <a:bodyPr/>
          <a:lstStyle/>
          <a:p>
            <a:r>
              <a:rPr lang="en-US" dirty="0"/>
              <a:t>What Didn’t Work?</a:t>
            </a:r>
          </a:p>
        </p:txBody>
      </p:sp>
      <p:sp>
        <p:nvSpPr>
          <p:cNvPr id="4" name="Slide Number Placeholder 3">
            <a:extLst>
              <a:ext uri="{FF2B5EF4-FFF2-40B4-BE49-F238E27FC236}">
                <a16:creationId xmlns:a16="http://schemas.microsoft.com/office/drawing/2014/main" id="{4749AC41-2298-0191-A325-148261E32233}"/>
              </a:ext>
            </a:extLst>
          </p:cNvPr>
          <p:cNvSpPr>
            <a:spLocks noGrp="1"/>
          </p:cNvSpPr>
          <p:nvPr>
            <p:ph type="sldNum" sz="quarter" idx="12"/>
          </p:nvPr>
        </p:nvSpPr>
        <p:spPr/>
        <p:txBody>
          <a:bodyPr/>
          <a:lstStyle/>
          <a:p>
            <a:fld id="{D8DA9DAA-006C-4F4B-980E-E3DF019B24E2}" type="slidenum">
              <a:rPr lang="en-US" smtClean="0"/>
              <a:t>14</a:t>
            </a:fld>
            <a:endParaRPr lang="en-US" dirty="0"/>
          </a:p>
        </p:txBody>
      </p:sp>
      <p:pic>
        <p:nvPicPr>
          <p:cNvPr id="5" name="Picture 4" descr="A screenshot of a chat&#10;&#10;AI-generated content may be incorrect.">
            <a:extLst>
              <a:ext uri="{FF2B5EF4-FFF2-40B4-BE49-F238E27FC236}">
                <a16:creationId xmlns:a16="http://schemas.microsoft.com/office/drawing/2014/main" id="{642389D5-83C9-E922-DE59-4261F1E62B07}"/>
              </a:ext>
            </a:extLst>
          </p:cNvPr>
          <p:cNvPicPr>
            <a:picLocks noChangeAspect="1"/>
          </p:cNvPicPr>
          <p:nvPr/>
        </p:nvPicPr>
        <p:blipFill>
          <a:blip r:embed="rId2"/>
          <a:stretch>
            <a:fillRect/>
          </a:stretch>
        </p:blipFill>
        <p:spPr>
          <a:xfrm>
            <a:off x="2699875" y="4079211"/>
            <a:ext cx="5582285" cy="2705100"/>
          </a:xfrm>
          <a:prstGeom prst="rect">
            <a:avLst/>
          </a:prstGeom>
        </p:spPr>
      </p:pic>
      <p:sp>
        <p:nvSpPr>
          <p:cNvPr id="6" name="TextBox 5">
            <a:extLst>
              <a:ext uri="{FF2B5EF4-FFF2-40B4-BE49-F238E27FC236}">
                <a16:creationId xmlns:a16="http://schemas.microsoft.com/office/drawing/2014/main" id="{3659C769-2719-2F41-7C47-9B456F3468E1}"/>
              </a:ext>
            </a:extLst>
          </p:cNvPr>
          <p:cNvSpPr txBox="1"/>
          <p:nvPr/>
        </p:nvSpPr>
        <p:spPr>
          <a:xfrm>
            <a:off x="838200" y="1761565"/>
            <a:ext cx="10515600"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a:t>Consistently confused </a:t>
            </a:r>
            <a:r>
              <a:rPr lang="en-US" sz="2000" dirty="0" err="1"/>
              <a:t>ProjectItem.Children</a:t>
            </a:r>
            <a:r>
              <a:rPr lang="en-US" sz="2000" dirty="0"/>
              <a:t>[] and </a:t>
            </a:r>
            <a:r>
              <a:rPr lang="en-US" sz="2000" dirty="0" err="1"/>
              <a:t>ProjectItem.OwnedItems</a:t>
            </a:r>
            <a:r>
              <a:rPr lang="en-US" sz="2000" dirty="0"/>
              <a:t>[] properties even if everything else was correct.</a:t>
            </a:r>
          </a:p>
          <a:p>
            <a:pPr marL="285750" indent="-285750">
              <a:buFont typeface="Arial" panose="020B0604020202020204" pitchFamily="34" charset="0"/>
              <a:buChar char="•"/>
            </a:pPr>
            <a:r>
              <a:rPr lang="en-US" sz="2000" dirty="0"/>
              <a:t>“Code blocks” were only pseudo-code in various languages. No actual graphical snippets</a:t>
            </a:r>
          </a:p>
          <a:p>
            <a:pPr marL="285750" indent="-285750">
              <a:buFont typeface="Arial" panose="020B0604020202020204" pitchFamily="34" charset="0"/>
              <a:buChar char="•"/>
            </a:pPr>
            <a:r>
              <a:rPr lang="en-US" sz="2000" dirty="0"/>
              <a:t>Nigel simply would not work for me.  Tried consistently across a month (and had witnesses… Steve?)</a:t>
            </a:r>
          </a:p>
          <a:p>
            <a:pPr marL="285750" indent="-285750">
              <a:buFont typeface="Arial" panose="020B0604020202020204" pitchFamily="34" charset="0"/>
              <a:buChar char="•"/>
            </a:pPr>
            <a:r>
              <a:rPr lang="en-US" sz="2000" dirty="0"/>
              <a:t>They all just made stuff up… Hallucinations!</a:t>
            </a:r>
          </a:p>
        </p:txBody>
      </p:sp>
    </p:spTree>
    <p:extLst>
      <p:ext uri="{BB962C8B-B14F-4D97-AF65-F5344CB8AC3E}">
        <p14:creationId xmlns:p14="http://schemas.microsoft.com/office/powerpoint/2010/main" val="11252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049C-5B0D-936B-CAEF-FE789FAEDE0E}"/>
              </a:ext>
            </a:extLst>
          </p:cNvPr>
          <p:cNvSpPr>
            <a:spLocks noGrp="1"/>
          </p:cNvSpPr>
          <p:nvPr>
            <p:ph type="title"/>
          </p:nvPr>
        </p:nvSpPr>
        <p:spPr/>
        <p:txBody>
          <a:bodyPr/>
          <a:lstStyle/>
          <a:p>
            <a:r>
              <a:rPr lang="en-US" dirty="0"/>
              <a:t>The Big Failure: Hallucinations</a:t>
            </a:r>
          </a:p>
        </p:txBody>
      </p:sp>
      <p:sp>
        <p:nvSpPr>
          <p:cNvPr id="3" name="Content Placeholder 2">
            <a:extLst>
              <a:ext uri="{FF2B5EF4-FFF2-40B4-BE49-F238E27FC236}">
                <a16:creationId xmlns:a16="http://schemas.microsoft.com/office/drawing/2014/main" id="{22BC6907-C212-79DE-FEBB-320A189087DD}"/>
              </a:ext>
            </a:extLst>
          </p:cNvPr>
          <p:cNvSpPr>
            <a:spLocks noGrp="1"/>
          </p:cNvSpPr>
          <p:nvPr>
            <p:ph idx="1"/>
          </p:nvPr>
        </p:nvSpPr>
        <p:spPr>
          <a:xfrm>
            <a:off x="838199" y="1825625"/>
            <a:ext cx="10515599" cy="4075113"/>
          </a:xfrm>
        </p:spPr>
        <p:txBody>
          <a:bodyPr>
            <a:normAutofit lnSpcReduction="10000"/>
          </a:bodyPr>
          <a:lstStyle/>
          <a:p>
            <a:r>
              <a:rPr lang="en-US" dirty="0"/>
              <a:t>Non-existent methods invented, e.g.:</a:t>
            </a:r>
          </a:p>
          <a:p>
            <a:pPr lvl="1"/>
            <a:r>
              <a:rPr lang="en-US" dirty="0" err="1"/>
              <a:t>appRef.OpenProject</a:t>
            </a:r>
            <a:r>
              <a:rPr lang="en-US" dirty="0"/>
              <a:t>()</a:t>
            </a:r>
          </a:p>
          <a:p>
            <a:pPr lvl="1"/>
            <a:r>
              <a:rPr lang="en-US" dirty="0" err="1"/>
              <a:t>GetVersionString</a:t>
            </a:r>
            <a:r>
              <a:rPr lang="en-US" dirty="0"/>
              <a:t>()</a:t>
            </a:r>
          </a:p>
          <a:p>
            <a:pPr lvl="1"/>
            <a:r>
              <a:rPr lang="en-US" dirty="0" err="1"/>
              <a:t>projRef.GetProjectItemsByType</a:t>
            </a:r>
            <a:r>
              <a:rPr lang="en-US" dirty="0"/>
              <a:t>(</a:t>
            </a:r>
            <a:r>
              <a:rPr lang="en-US" dirty="0" err="1"/>
              <a:t>BuildSpecTypeEnum</a:t>
            </a:r>
            <a:r>
              <a:rPr lang="en-US" dirty="0"/>
              <a:t>)</a:t>
            </a:r>
          </a:p>
          <a:p>
            <a:r>
              <a:rPr lang="en-US" dirty="0"/>
              <a:t>Entire workflows based on phantom API’s</a:t>
            </a:r>
          </a:p>
          <a:p>
            <a:r>
              <a:rPr lang="en-US" dirty="0"/>
              <a:t>High risk: developers waste hours chasing errors or non-existent code</a:t>
            </a:r>
          </a:p>
          <a:p>
            <a:r>
              <a:rPr lang="en-US" dirty="0"/>
              <a:t>Confidently makes code recommendations incorrectly. When called out, will admit it was wrong, then do it again with another made up solution.</a:t>
            </a:r>
          </a:p>
        </p:txBody>
      </p:sp>
      <p:sp>
        <p:nvSpPr>
          <p:cNvPr id="4" name="Slide Number Placeholder 3">
            <a:extLst>
              <a:ext uri="{FF2B5EF4-FFF2-40B4-BE49-F238E27FC236}">
                <a16:creationId xmlns:a16="http://schemas.microsoft.com/office/drawing/2014/main" id="{DEAC4B54-E811-3D2C-A398-9FF42CA186CE}"/>
              </a:ext>
            </a:extLst>
          </p:cNvPr>
          <p:cNvSpPr>
            <a:spLocks noGrp="1"/>
          </p:cNvSpPr>
          <p:nvPr>
            <p:ph type="sldNum" sz="quarter" idx="12"/>
          </p:nvPr>
        </p:nvSpPr>
        <p:spPr/>
        <p:txBody>
          <a:bodyPr/>
          <a:lstStyle/>
          <a:p>
            <a:fld id="{D8DA9DAA-006C-4F4B-980E-E3DF019B24E2}" type="slidenum">
              <a:rPr lang="en-US" smtClean="0"/>
              <a:t>15</a:t>
            </a:fld>
            <a:endParaRPr lang="en-US" dirty="0"/>
          </a:p>
        </p:txBody>
      </p:sp>
    </p:spTree>
    <p:extLst>
      <p:ext uri="{BB962C8B-B14F-4D97-AF65-F5344CB8AC3E}">
        <p14:creationId xmlns:p14="http://schemas.microsoft.com/office/powerpoint/2010/main" val="1015898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049C-5B0D-936B-CAEF-FE789FAEDE0E}"/>
              </a:ext>
            </a:extLst>
          </p:cNvPr>
          <p:cNvSpPr>
            <a:spLocks noGrp="1"/>
          </p:cNvSpPr>
          <p:nvPr>
            <p:ph type="title"/>
          </p:nvPr>
        </p:nvSpPr>
        <p:spPr/>
        <p:txBody>
          <a:bodyPr>
            <a:normAutofit fontScale="90000"/>
          </a:bodyPr>
          <a:lstStyle/>
          <a:p>
            <a:r>
              <a:rPr lang="en-US" dirty="0"/>
              <a:t>Why LMM’s fail so badly in LabVIEW</a:t>
            </a:r>
          </a:p>
        </p:txBody>
      </p:sp>
      <p:sp>
        <p:nvSpPr>
          <p:cNvPr id="4" name="Slide Number Placeholder 3">
            <a:extLst>
              <a:ext uri="{FF2B5EF4-FFF2-40B4-BE49-F238E27FC236}">
                <a16:creationId xmlns:a16="http://schemas.microsoft.com/office/drawing/2014/main" id="{DEAC4B54-E811-3D2C-A398-9FF42CA186CE}"/>
              </a:ext>
            </a:extLst>
          </p:cNvPr>
          <p:cNvSpPr>
            <a:spLocks noGrp="1"/>
          </p:cNvSpPr>
          <p:nvPr>
            <p:ph type="sldNum" sz="quarter" idx="12"/>
          </p:nvPr>
        </p:nvSpPr>
        <p:spPr/>
        <p:txBody>
          <a:bodyPr/>
          <a:lstStyle/>
          <a:p>
            <a:fld id="{D8DA9DAA-006C-4F4B-980E-E3DF019B24E2}" type="slidenum">
              <a:rPr lang="en-US" smtClean="0"/>
              <a:t>16</a:t>
            </a:fld>
            <a:endParaRPr lang="en-US" dirty="0"/>
          </a:p>
        </p:txBody>
      </p:sp>
      <p:sp>
        <p:nvSpPr>
          <p:cNvPr id="3" name="Content Placeholder 2">
            <a:extLst>
              <a:ext uri="{FF2B5EF4-FFF2-40B4-BE49-F238E27FC236}">
                <a16:creationId xmlns:a16="http://schemas.microsoft.com/office/drawing/2014/main" id="{EC8CC1FC-7CFA-D212-BF4F-792DA746F2AF}"/>
              </a:ext>
            </a:extLst>
          </p:cNvPr>
          <p:cNvSpPr>
            <a:spLocks noGrp="1"/>
          </p:cNvSpPr>
          <p:nvPr>
            <p:ph idx="1"/>
          </p:nvPr>
        </p:nvSpPr>
        <p:spPr>
          <a:xfrm>
            <a:off x="838199" y="1825625"/>
            <a:ext cx="10515599" cy="4075113"/>
          </a:xfrm>
        </p:spPr>
        <p:txBody>
          <a:bodyPr/>
          <a:lstStyle/>
          <a:p>
            <a:r>
              <a:rPr lang="en-US" dirty="0"/>
              <a:t>Execution gap: cannot run/test inside LabVIEW IDE</a:t>
            </a:r>
          </a:p>
          <a:p>
            <a:r>
              <a:rPr lang="en-US" dirty="0"/>
              <a:t>Graphical mismatch: they output text like pseudo-code</a:t>
            </a:r>
          </a:p>
          <a:p>
            <a:r>
              <a:rPr lang="en-US" dirty="0"/>
              <a:t>Partial correctness: some correct terms, others completely made up, and all very confidently</a:t>
            </a:r>
          </a:p>
          <a:p>
            <a:r>
              <a:rPr lang="en-US" dirty="0"/>
              <a:t>Same problems appearing across industries/use cases - we've all seen the headlines</a:t>
            </a:r>
          </a:p>
          <a:p>
            <a:r>
              <a:rPr lang="en-US" dirty="0"/>
              <a:t>LabVIEW code files are stored as graphical binaries – NOT TEXT.  This heavily limits the training ability for LLM’s</a:t>
            </a:r>
          </a:p>
        </p:txBody>
      </p:sp>
    </p:spTree>
    <p:extLst>
      <p:ext uri="{BB962C8B-B14F-4D97-AF65-F5344CB8AC3E}">
        <p14:creationId xmlns:p14="http://schemas.microsoft.com/office/powerpoint/2010/main" val="681280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9C6C2-9C3F-5F10-C8FB-7A53E9FA1E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5686C3-BD03-479D-5A74-1A929E80E134}"/>
              </a:ext>
            </a:extLst>
          </p:cNvPr>
          <p:cNvSpPr>
            <a:spLocks noGrp="1"/>
          </p:cNvSpPr>
          <p:nvPr>
            <p:ph type="sldNum" sz="quarter" idx="12"/>
          </p:nvPr>
        </p:nvSpPr>
        <p:spPr/>
        <p:txBody>
          <a:bodyPr/>
          <a:lstStyle/>
          <a:p>
            <a:fld id="{D8DA9DAA-006C-4F4B-980E-E3DF019B24E2}" type="slidenum">
              <a:rPr lang="en-US" smtClean="0"/>
              <a:t>17</a:t>
            </a:fld>
            <a:endParaRPr lang="en-US" dirty="0"/>
          </a:p>
        </p:txBody>
      </p:sp>
      <p:sp>
        <p:nvSpPr>
          <p:cNvPr id="2" name="Title 1">
            <a:extLst>
              <a:ext uri="{FF2B5EF4-FFF2-40B4-BE49-F238E27FC236}">
                <a16:creationId xmlns:a16="http://schemas.microsoft.com/office/drawing/2014/main" id="{FCFE66CC-D187-516A-1BD1-AF7F5DD89CAD}"/>
              </a:ext>
            </a:extLst>
          </p:cNvPr>
          <p:cNvSpPr>
            <a:spLocks noGrp="1"/>
          </p:cNvSpPr>
          <p:nvPr>
            <p:ph type="title"/>
          </p:nvPr>
        </p:nvSpPr>
        <p:spPr/>
        <p:txBody>
          <a:bodyPr>
            <a:normAutofit/>
          </a:bodyPr>
          <a:lstStyle/>
          <a:p>
            <a:r>
              <a:rPr lang="en-US" dirty="0"/>
              <a:t>AI Appropriateness Flowchart</a:t>
            </a:r>
          </a:p>
        </p:txBody>
      </p:sp>
      <p:sp>
        <p:nvSpPr>
          <p:cNvPr id="6" name="Flowchart: Decision 5">
            <a:extLst>
              <a:ext uri="{FF2B5EF4-FFF2-40B4-BE49-F238E27FC236}">
                <a16:creationId xmlns:a16="http://schemas.microsoft.com/office/drawing/2014/main" id="{D7D46DC1-3ED6-DD4E-3F07-80E8A2E27EC2}"/>
              </a:ext>
            </a:extLst>
          </p:cNvPr>
          <p:cNvSpPr/>
          <p:nvPr/>
        </p:nvSpPr>
        <p:spPr>
          <a:xfrm>
            <a:off x="2105959" y="3823681"/>
            <a:ext cx="1430991" cy="96818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Do I know what I’m doing?</a:t>
            </a:r>
          </a:p>
        </p:txBody>
      </p:sp>
      <p:sp>
        <p:nvSpPr>
          <p:cNvPr id="7" name="Oval 6">
            <a:extLst>
              <a:ext uri="{FF2B5EF4-FFF2-40B4-BE49-F238E27FC236}">
                <a16:creationId xmlns:a16="http://schemas.microsoft.com/office/drawing/2014/main" id="{A3400556-D5E2-C22E-0368-C24A4533014E}"/>
              </a:ext>
            </a:extLst>
          </p:cNvPr>
          <p:cNvSpPr/>
          <p:nvPr/>
        </p:nvSpPr>
        <p:spPr>
          <a:xfrm>
            <a:off x="9916459" y="2094169"/>
            <a:ext cx="1223682" cy="1223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Just Do It!</a:t>
            </a:r>
          </a:p>
        </p:txBody>
      </p:sp>
      <p:sp>
        <p:nvSpPr>
          <p:cNvPr id="8" name="Flowchart: Decision 7">
            <a:extLst>
              <a:ext uri="{FF2B5EF4-FFF2-40B4-BE49-F238E27FC236}">
                <a16:creationId xmlns:a16="http://schemas.microsoft.com/office/drawing/2014/main" id="{7B63E0DA-E9FB-8186-FA87-5FF08D4FE43F}"/>
              </a:ext>
            </a:extLst>
          </p:cNvPr>
          <p:cNvSpPr/>
          <p:nvPr/>
        </p:nvSpPr>
        <p:spPr>
          <a:xfrm>
            <a:off x="4055409" y="3823681"/>
            <a:ext cx="1430991" cy="96818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Can I figure it out easily?</a:t>
            </a:r>
          </a:p>
        </p:txBody>
      </p:sp>
      <p:sp>
        <p:nvSpPr>
          <p:cNvPr id="9" name="Flowchart: Decision 8">
            <a:extLst>
              <a:ext uri="{FF2B5EF4-FFF2-40B4-BE49-F238E27FC236}">
                <a16:creationId xmlns:a16="http://schemas.microsoft.com/office/drawing/2014/main" id="{7C271017-856B-7F10-808D-DB159DFEC70C}"/>
              </a:ext>
            </a:extLst>
          </p:cNvPr>
          <p:cNvSpPr/>
          <p:nvPr/>
        </p:nvSpPr>
        <p:spPr>
          <a:xfrm>
            <a:off x="6004859" y="3823681"/>
            <a:ext cx="1430991" cy="96818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Is there good help?</a:t>
            </a:r>
          </a:p>
        </p:txBody>
      </p:sp>
      <p:sp>
        <p:nvSpPr>
          <p:cNvPr id="10" name="Flowchart: Decision 9">
            <a:extLst>
              <a:ext uri="{FF2B5EF4-FFF2-40B4-BE49-F238E27FC236}">
                <a16:creationId xmlns:a16="http://schemas.microsoft.com/office/drawing/2014/main" id="{804CE9B3-0289-5622-856B-AC6E8FBD6C36}"/>
              </a:ext>
            </a:extLst>
          </p:cNvPr>
          <p:cNvSpPr/>
          <p:nvPr/>
        </p:nvSpPr>
        <p:spPr>
          <a:xfrm>
            <a:off x="7954309" y="3823681"/>
            <a:ext cx="1430991" cy="968187"/>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Is there example code?</a:t>
            </a:r>
          </a:p>
        </p:txBody>
      </p:sp>
      <p:sp>
        <p:nvSpPr>
          <p:cNvPr id="12" name="Oval 11">
            <a:extLst>
              <a:ext uri="{FF2B5EF4-FFF2-40B4-BE49-F238E27FC236}">
                <a16:creationId xmlns:a16="http://schemas.microsoft.com/office/drawing/2014/main" id="{F0EB38EA-BA61-1956-7B50-58192A66B98E}"/>
              </a:ext>
            </a:extLst>
          </p:cNvPr>
          <p:cNvSpPr/>
          <p:nvPr/>
        </p:nvSpPr>
        <p:spPr>
          <a:xfrm>
            <a:off x="9916459" y="3695932"/>
            <a:ext cx="1223682" cy="1223682"/>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AI Time</a:t>
            </a:r>
          </a:p>
        </p:txBody>
      </p:sp>
      <p:cxnSp>
        <p:nvCxnSpPr>
          <p:cNvPr id="18" name="Straight Arrow Connector 17">
            <a:extLst>
              <a:ext uri="{FF2B5EF4-FFF2-40B4-BE49-F238E27FC236}">
                <a16:creationId xmlns:a16="http://schemas.microsoft.com/office/drawing/2014/main" id="{71D42855-AAF8-7FE0-0DAF-867559DC4755}"/>
              </a:ext>
            </a:extLst>
          </p:cNvPr>
          <p:cNvCxnSpPr>
            <a:stCxn id="6" idx="3"/>
            <a:endCxn id="8" idx="1"/>
          </p:cNvCxnSpPr>
          <p:nvPr/>
        </p:nvCxnSpPr>
        <p:spPr>
          <a:xfrm>
            <a:off x="3536950" y="4307775"/>
            <a:ext cx="5184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099469AC-4801-BA0A-B7FD-399F462F5928}"/>
              </a:ext>
            </a:extLst>
          </p:cNvPr>
          <p:cNvSpPr txBox="1"/>
          <p:nvPr/>
        </p:nvSpPr>
        <p:spPr>
          <a:xfrm>
            <a:off x="3536949" y="4076942"/>
            <a:ext cx="518459" cy="230832"/>
          </a:xfrm>
          <a:prstGeom prst="rect">
            <a:avLst/>
          </a:prstGeom>
          <a:noFill/>
        </p:spPr>
        <p:txBody>
          <a:bodyPr wrap="square" rtlCol="0">
            <a:spAutoFit/>
          </a:bodyPr>
          <a:lstStyle/>
          <a:p>
            <a:pPr algn="ctr"/>
            <a:r>
              <a:rPr lang="en-US" sz="900" dirty="0">
                <a:solidFill>
                  <a:schemeClr val="accent1"/>
                </a:solidFill>
              </a:rPr>
              <a:t>NO</a:t>
            </a:r>
          </a:p>
        </p:txBody>
      </p:sp>
      <p:cxnSp>
        <p:nvCxnSpPr>
          <p:cNvPr id="20" name="Straight Arrow Connector 19">
            <a:extLst>
              <a:ext uri="{FF2B5EF4-FFF2-40B4-BE49-F238E27FC236}">
                <a16:creationId xmlns:a16="http://schemas.microsoft.com/office/drawing/2014/main" id="{E2CD9AF3-ED2D-DA18-C7DB-FFD4388DC80B}"/>
              </a:ext>
            </a:extLst>
          </p:cNvPr>
          <p:cNvCxnSpPr/>
          <p:nvPr/>
        </p:nvCxnSpPr>
        <p:spPr>
          <a:xfrm>
            <a:off x="5492750" y="4307775"/>
            <a:ext cx="5184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8D676F4C-CB77-661C-100A-97E5A6CED7FC}"/>
              </a:ext>
            </a:extLst>
          </p:cNvPr>
          <p:cNvSpPr txBox="1"/>
          <p:nvPr/>
        </p:nvSpPr>
        <p:spPr>
          <a:xfrm>
            <a:off x="5492749" y="4076942"/>
            <a:ext cx="518459" cy="230832"/>
          </a:xfrm>
          <a:prstGeom prst="rect">
            <a:avLst/>
          </a:prstGeom>
          <a:noFill/>
        </p:spPr>
        <p:txBody>
          <a:bodyPr wrap="square" rtlCol="0">
            <a:spAutoFit/>
          </a:bodyPr>
          <a:lstStyle/>
          <a:p>
            <a:pPr algn="ctr"/>
            <a:r>
              <a:rPr lang="en-US" sz="900" dirty="0">
                <a:solidFill>
                  <a:schemeClr val="accent1"/>
                </a:solidFill>
              </a:rPr>
              <a:t>NO</a:t>
            </a:r>
          </a:p>
        </p:txBody>
      </p:sp>
      <p:cxnSp>
        <p:nvCxnSpPr>
          <p:cNvPr id="22" name="Straight Arrow Connector 21">
            <a:extLst>
              <a:ext uri="{FF2B5EF4-FFF2-40B4-BE49-F238E27FC236}">
                <a16:creationId xmlns:a16="http://schemas.microsoft.com/office/drawing/2014/main" id="{6F1A7B48-02FA-08BA-0945-791283C25AB0}"/>
              </a:ext>
            </a:extLst>
          </p:cNvPr>
          <p:cNvCxnSpPr/>
          <p:nvPr/>
        </p:nvCxnSpPr>
        <p:spPr>
          <a:xfrm>
            <a:off x="7435851" y="4307775"/>
            <a:ext cx="5184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TextBox 22">
            <a:extLst>
              <a:ext uri="{FF2B5EF4-FFF2-40B4-BE49-F238E27FC236}">
                <a16:creationId xmlns:a16="http://schemas.microsoft.com/office/drawing/2014/main" id="{3A748094-9D43-889D-F363-1AA8CEF1D228}"/>
              </a:ext>
            </a:extLst>
          </p:cNvPr>
          <p:cNvSpPr txBox="1"/>
          <p:nvPr/>
        </p:nvSpPr>
        <p:spPr>
          <a:xfrm>
            <a:off x="7435850" y="4076942"/>
            <a:ext cx="518459" cy="230832"/>
          </a:xfrm>
          <a:prstGeom prst="rect">
            <a:avLst/>
          </a:prstGeom>
          <a:noFill/>
        </p:spPr>
        <p:txBody>
          <a:bodyPr wrap="square" rtlCol="0">
            <a:spAutoFit/>
          </a:bodyPr>
          <a:lstStyle/>
          <a:p>
            <a:pPr algn="ctr"/>
            <a:r>
              <a:rPr lang="en-US" sz="900" dirty="0">
                <a:solidFill>
                  <a:schemeClr val="accent1"/>
                </a:solidFill>
              </a:rPr>
              <a:t>NO</a:t>
            </a:r>
          </a:p>
        </p:txBody>
      </p:sp>
      <p:cxnSp>
        <p:nvCxnSpPr>
          <p:cNvPr id="24" name="Straight Arrow Connector 23">
            <a:extLst>
              <a:ext uri="{FF2B5EF4-FFF2-40B4-BE49-F238E27FC236}">
                <a16:creationId xmlns:a16="http://schemas.microsoft.com/office/drawing/2014/main" id="{7CFC7F68-2D30-BD0C-DA8B-360A4C7FB9DC}"/>
              </a:ext>
            </a:extLst>
          </p:cNvPr>
          <p:cNvCxnSpPr/>
          <p:nvPr/>
        </p:nvCxnSpPr>
        <p:spPr>
          <a:xfrm>
            <a:off x="9391650" y="4310249"/>
            <a:ext cx="5184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835C35D3-9BE8-0976-2FFA-ED43E9F76312}"/>
              </a:ext>
            </a:extLst>
          </p:cNvPr>
          <p:cNvSpPr txBox="1"/>
          <p:nvPr/>
        </p:nvSpPr>
        <p:spPr>
          <a:xfrm>
            <a:off x="9391649" y="4079416"/>
            <a:ext cx="518459" cy="230832"/>
          </a:xfrm>
          <a:prstGeom prst="rect">
            <a:avLst/>
          </a:prstGeom>
          <a:noFill/>
        </p:spPr>
        <p:txBody>
          <a:bodyPr wrap="square" rtlCol="0">
            <a:spAutoFit/>
          </a:bodyPr>
          <a:lstStyle/>
          <a:p>
            <a:pPr algn="ctr"/>
            <a:r>
              <a:rPr lang="en-US" sz="900" dirty="0">
                <a:solidFill>
                  <a:schemeClr val="accent1"/>
                </a:solidFill>
              </a:rPr>
              <a:t>NO</a:t>
            </a:r>
          </a:p>
        </p:txBody>
      </p:sp>
      <p:cxnSp>
        <p:nvCxnSpPr>
          <p:cNvPr id="27" name="Connector: Elbow 26">
            <a:extLst>
              <a:ext uri="{FF2B5EF4-FFF2-40B4-BE49-F238E27FC236}">
                <a16:creationId xmlns:a16="http://schemas.microsoft.com/office/drawing/2014/main" id="{63BA8077-DD6F-8594-0609-F5F966E5FDFC}"/>
              </a:ext>
            </a:extLst>
          </p:cNvPr>
          <p:cNvCxnSpPr>
            <a:stCxn id="6" idx="0"/>
            <a:endCxn id="7" idx="2"/>
          </p:cNvCxnSpPr>
          <p:nvPr/>
        </p:nvCxnSpPr>
        <p:spPr>
          <a:xfrm rot="5400000" flipH="1" flipV="1">
            <a:off x="5810122" y="-282656"/>
            <a:ext cx="1117671" cy="7095004"/>
          </a:xfrm>
          <a:prstGeom prst="bentConnector2">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04B2A645-A1AB-449F-DEE8-7F9D7A6A242A}"/>
              </a:ext>
            </a:extLst>
          </p:cNvPr>
          <p:cNvCxnSpPr>
            <a:stCxn id="8" idx="0"/>
          </p:cNvCxnSpPr>
          <p:nvPr/>
        </p:nvCxnSpPr>
        <p:spPr>
          <a:xfrm flipH="1" flipV="1">
            <a:off x="4770904" y="2706010"/>
            <a:ext cx="1" cy="1117671"/>
          </a:xfrm>
          <a:prstGeom prst="line">
            <a:avLst/>
          </a:prstGeom>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7F18225F-0945-64D2-A646-EE16A921C359}"/>
              </a:ext>
            </a:extLst>
          </p:cNvPr>
          <p:cNvCxnSpPr/>
          <p:nvPr/>
        </p:nvCxnSpPr>
        <p:spPr>
          <a:xfrm flipH="1" flipV="1">
            <a:off x="6714003" y="2706010"/>
            <a:ext cx="1" cy="1117671"/>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8CE4F9B5-E493-04CE-B614-B05B1BD7FFFA}"/>
              </a:ext>
            </a:extLst>
          </p:cNvPr>
          <p:cNvCxnSpPr/>
          <p:nvPr/>
        </p:nvCxnSpPr>
        <p:spPr>
          <a:xfrm flipH="1" flipV="1">
            <a:off x="8657101" y="2706010"/>
            <a:ext cx="1" cy="1117671"/>
          </a:xfrm>
          <a:prstGeom prst="line">
            <a:avLst/>
          </a:prstGeom>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B23A3F77-99B0-B3D4-78AB-2877E694295F}"/>
              </a:ext>
            </a:extLst>
          </p:cNvPr>
          <p:cNvSpPr txBox="1"/>
          <p:nvPr/>
        </p:nvSpPr>
        <p:spPr>
          <a:xfrm>
            <a:off x="5658033" y="2497149"/>
            <a:ext cx="518459" cy="230832"/>
          </a:xfrm>
          <a:prstGeom prst="rect">
            <a:avLst/>
          </a:prstGeom>
          <a:noFill/>
        </p:spPr>
        <p:txBody>
          <a:bodyPr wrap="square" rtlCol="0">
            <a:spAutoFit/>
          </a:bodyPr>
          <a:lstStyle/>
          <a:p>
            <a:pPr algn="ctr"/>
            <a:r>
              <a:rPr lang="en-US" sz="900" dirty="0">
                <a:solidFill>
                  <a:schemeClr val="accent1"/>
                </a:solidFill>
              </a:rPr>
              <a:t>YES</a:t>
            </a:r>
          </a:p>
        </p:txBody>
      </p:sp>
      <p:cxnSp>
        <p:nvCxnSpPr>
          <p:cNvPr id="38" name="Straight Arrow Connector 37">
            <a:extLst>
              <a:ext uri="{FF2B5EF4-FFF2-40B4-BE49-F238E27FC236}">
                <a16:creationId xmlns:a16="http://schemas.microsoft.com/office/drawing/2014/main" id="{7B9EED03-D8AA-5E57-F30F-8FE9C6570609}"/>
              </a:ext>
            </a:extLst>
          </p:cNvPr>
          <p:cNvCxnSpPr/>
          <p:nvPr/>
        </p:nvCxnSpPr>
        <p:spPr>
          <a:xfrm>
            <a:off x="1587500" y="4307773"/>
            <a:ext cx="518459"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37" name="Rectangle 36">
            <a:extLst>
              <a:ext uri="{FF2B5EF4-FFF2-40B4-BE49-F238E27FC236}">
                <a16:creationId xmlns:a16="http://schemas.microsoft.com/office/drawing/2014/main" id="{F3FD64B3-6BD9-3537-9ACC-E679AA27C581}"/>
              </a:ext>
            </a:extLst>
          </p:cNvPr>
          <p:cNvSpPr/>
          <p:nvPr/>
        </p:nvSpPr>
        <p:spPr>
          <a:xfrm>
            <a:off x="816909" y="4065726"/>
            <a:ext cx="857250" cy="4840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a:t>Problem</a:t>
            </a:r>
          </a:p>
        </p:txBody>
      </p:sp>
    </p:spTree>
    <p:extLst>
      <p:ext uri="{BB962C8B-B14F-4D97-AF65-F5344CB8AC3E}">
        <p14:creationId xmlns:p14="http://schemas.microsoft.com/office/powerpoint/2010/main" val="3096929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a:lstStyle/>
          <a:p>
            <a:r>
              <a:rPr lang="en-US" dirty="0"/>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a:xfrm>
            <a:off x="5948039" y="1801368"/>
            <a:ext cx="5405761" cy="4754880"/>
          </a:xfrm>
        </p:spPr>
        <p:txBody>
          <a:bodyPr/>
          <a:lstStyle/>
          <a:p>
            <a:pPr lvl="0"/>
            <a:r>
              <a:rPr lang="en-US" dirty="0"/>
              <a:t>LLMs: </a:t>
            </a:r>
            <a:r>
              <a:rPr lang="en-US" b="1" dirty="0"/>
              <a:t>promising but faulty</a:t>
            </a:r>
            <a:r>
              <a:rPr lang="en-US" dirty="0"/>
              <a:t> in LabVIEW</a:t>
            </a:r>
          </a:p>
          <a:p>
            <a:pPr lvl="0"/>
            <a:r>
              <a:rPr lang="en-US" b="1" dirty="0"/>
              <a:t>Good</a:t>
            </a:r>
            <a:r>
              <a:rPr lang="en-US" dirty="0"/>
              <a:t>: explanation, brainstorming, structure, and complimenting my prompts</a:t>
            </a:r>
          </a:p>
          <a:p>
            <a:pPr lvl="0"/>
            <a:r>
              <a:rPr lang="en-US" b="1" dirty="0"/>
              <a:t>Bad</a:t>
            </a:r>
            <a:r>
              <a:rPr lang="en-US" dirty="0"/>
              <a:t>: executable accuracy, code snippets, hallucination control</a:t>
            </a:r>
          </a:p>
          <a:p>
            <a:pPr lvl="0"/>
            <a:r>
              <a:rPr lang="en-US" dirty="0"/>
              <a:t>Key message: </a:t>
            </a:r>
            <a:r>
              <a:rPr lang="en-US" i="1" dirty="0"/>
              <a:t>Always verify before trusting output and check multiple models</a:t>
            </a:r>
            <a:endParaRPr lang="en-US" dirty="0"/>
          </a:p>
          <a:p>
            <a:pPr marL="342900" indent="-342900">
              <a:buFont typeface="Arial" panose="020B0604020202020204" pitchFamily="34" charset="0"/>
              <a:buChar char="•"/>
            </a:pPr>
            <a:endParaRPr lang="en-US" dirty="0"/>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2"/>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3"/>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4"/>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a:lstStyle/>
          <a:p>
            <a:r>
              <a:rPr lang="en-US" dirty="0"/>
              <a:t>LLMs and </a:t>
            </a:r>
            <a:r>
              <a:rPr lang="en-US" dirty="0" err="1"/>
              <a:t>Labview</a:t>
            </a:r>
            <a:endParaRPr lang="en-US" dirty="0"/>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a:lstStyle/>
          <a:p>
            <a:fld id="{D8DA9DAA-006C-4F4B-980E-E3DF019B24E2}" type="slidenum">
              <a:rPr lang="en-US" smtClean="0"/>
              <a:pPr/>
              <a:t>18</a:t>
            </a:fld>
            <a:endParaRPr lang="en-US" dirty="0"/>
          </a:p>
        </p:txBody>
      </p:sp>
    </p:spTree>
    <p:extLst>
      <p:ext uri="{BB962C8B-B14F-4D97-AF65-F5344CB8AC3E}">
        <p14:creationId xmlns:p14="http://schemas.microsoft.com/office/powerpoint/2010/main" val="35847726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DFB95-2803-4882-8DE6-333A75D37240}"/>
              </a:ext>
            </a:extLst>
          </p:cNvPr>
          <p:cNvSpPr>
            <a:spLocks noGrp="1"/>
          </p:cNvSpPr>
          <p:nvPr>
            <p:ph type="ctrTitle"/>
          </p:nvPr>
        </p:nvSpPr>
        <p:spPr>
          <a:xfrm>
            <a:off x="6391656" y="841248"/>
            <a:ext cx="4434840" cy="4830890"/>
          </a:xfrm>
        </p:spPr>
        <p:txBody>
          <a:bodyPr>
            <a:normAutofit fontScale="90000"/>
          </a:bodyPr>
          <a:lstStyle/>
          <a:p>
            <a:r>
              <a:rPr lang="en-US" i="1" dirty="0"/>
              <a:t>One cannot truly comprehend the silence between two while loops until the wire itself chooses to remember the future, for only then does the error cluster whisper the shape of destiny</a:t>
            </a:r>
          </a:p>
        </p:txBody>
      </p:sp>
      <p:sp>
        <p:nvSpPr>
          <p:cNvPr id="3" name="Subtitle 2">
            <a:extLst>
              <a:ext uri="{FF2B5EF4-FFF2-40B4-BE49-F238E27FC236}">
                <a16:creationId xmlns:a16="http://schemas.microsoft.com/office/drawing/2014/main" id="{8AFC25C2-2815-4A92-A043-0CEC83591A94}"/>
              </a:ext>
            </a:extLst>
          </p:cNvPr>
          <p:cNvSpPr>
            <a:spLocks noGrp="1"/>
          </p:cNvSpPr>
          <p:nvPr>
            <p:ph type="subTitle" idx="1"/>
          </p:nvPr>
        </p:nvSpPr>
        <p:spPr>
          <a:xfrm>
            <a:off x="6391655" y="6054918"/>
            <a:ext cx="4434835" cy="510474"/>
          </a:xfrm>
        </p:spPr>
        <p:txBody>
          <a:bodyPr/>
          <a:lstStyle/>
          <a:p>
            <a:r>
              <a:rPr lang="en-US" sz="1800" dirty="0"/>
              <a:t>- ChatGPT</a:t>
            </a:r>
          </a:p>
        </p:txBody>
      </p:sp>
      <p:pic>
        <p:nvPicPr>
          <p:cNvPr id="8" name="Picture Placeholder 7">
            <a:extLst>
              <a:ext uri="{FF2B5EF4-FFF2-40B4-BE49-F238E27FC236}">
                <a16:creationId xmlns:a16="http://schemas.microsoft.com/office/drawing/2014/main" id="{8DD372BB-220C-48D2-B19A-562BE88C2109}"/>
              </a:ext>
            </a:extLst>
          </p:cNvPr>
          <p:cNvPicPr>
            <a:picLocks noGrp="1" noChangeAspect="1"/>
          </p:cNvPicPr>
          <p:nvPr>
            <p:ph type="pic" sz="quarter" idx="13"/>
          </p:nvPr>
        </p:nvPicPr>
        <p:blipFill>
          <a:blip r:embed="rId2"/>
          <a:srcRect/>
          <a:stretch/>
        </p:blipFill>
        <p:spPr>
          <a:xfrm>
            <a:off x="648590" y="306065"/>
            <a:ext cx="4348921" cy="6263640"/>
          </a:xfrm>
        </p:spPr>
      </p:pic>
      <p:sp>
        <p:nvSpPr>
          <p:cNvPr id="9" name="Footer Placeholder 8">
            <a:extLst>
              <a:ext uri="{FF2B5EF4-FFF2-40B4-BE49-F238E27FC236}">
                <a16:creationId xmlns:a16="http://schemas.microsoft.com/office/drawing/2014/main" id="{A2055D38-CE59-4FC4-85CE-CF9DA81D858C}"/>
              </a:ext>
            </a:extLst>
          </p:cNvPr>
          <p:cNvSpPr>
            <a:spLocks noGrp="1"/>
          </p:cNvSpPr>
          <p:nvPr>
            <p:ph type="ftr" sz="quarter" idx="11"/>
          </p:nvPr>
        </p:nvSpPr>
        <p:spPr/>
        <p:txBody>
          <a:bodyPr/>
          <a:lstStyle/>
          <a:p>
            <a:r>
              <a:rPr lang="en-US" dirty="0" err="1"/>
              <a:t>Llms</a:t>
            </a:r>
            <a:r>
              <a:rPr lang="en-US" dirty="0"/>
              <a:t> and </a:t>
            </a:r>
            <a:r>
              <a:rPr lang="en-US" dirty="0" err="1"/>
              <a:t>labview</a:t>
            </a:r>
            <a:endParaRPr lang="en-US" dirty="0"/>
          </a:p>
        </p:txBody>
      </p:sp>
      <p:sp>
        <p:nvSpPr>
          <p:cNvPr id="10" name="Slide Number Placeholder 9">
            <a:extLst>
              <a:ext uri="{FF2B5EF4-FFF2-40B4-BE49-F238E27FC236}">
                <a16:creationId xmlns:a16="http://schemas.microsoft.com/office/drawing/2014/main" id="{FE0D311A-C366-4A86-9404-C0F5CBF9C811}"/>
              </a:ext>
            </a:extLst>
          </p:cNvPr>
          <p:cNvSpPr>
            <a:spLocks noGrp="1"/>
          </p:cNvSpPr>
          <p:nvPr>
            <p:ph type="sldNum" sz="quarter" idx="12"/>
          </p:nvPr>
        </p:nvSpPr>
        <p:spPr/>
        <p:txBody>
          <a:bodyPr/>
          <a:lstStyle/>
          <a:p>
            <a:fld id="{D8DA9DAA-006C-4F4B-980E-E3DF019B24E2}" type="slidenum">
              <a:rPr lang="en-US" smtClean="0"/>
              <a:pPr/>
              <a:t>19</a:t>
            </a:fld>
            <a:endParaRPr lang="en-US" dirty="0"/>
          </a:p>
        </p:txBody>
      </p:sp>
    </p:spTree>
    <p:extLst>
      <p:ext uri="{BB962C8B-B14F-4D97-AF65-F5344CB8AC3E}">
        <p14:creationId xmlns:p14="http://schemas.microsoft.com/office/powerpoint/2010/main" val="3561473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a:lstStyle/>
          <a:p>
            <a:r>
              <a:rPr lang="en-US" dirty="0"/>
              <a:t>Agenda</a:t>
            </a:r>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a:xfrm>
            <a:off x="5202936" y="3127248"/>
            <a:ext cx="5833872" cy="3529584"/>
          </a:xfrm>
        </p:spPr>
        <p:txBody>
          <a:bodyPr/>
          <a:lstStyle/>
          <a:p>
            <a:r>
              <a:rPr lang="en-US" dirty="0"/>
              <a:t>Why?</a:t>
            </a:r>
          </a:p>
          <a:p>
            <a:r>
              <a:rPr lang="en-US" dirty="0"/>
              <a:t>How?</a:t>
            </a:r>
          </a:p>
          <a:p>
            <a:r>
              <a:rPr lang="en-US" dirty="0"/>
              <a:t>Did it Work?</a:t>
            </a:r>
          </a:p>
          <a:p>
            <a:r>
              <a:rPr lang="en-US" dirty="0"/>
              <a:t>What Worked?</a:t>
            </a:r>
          </a:p>
          <a:p>
            <a:r>
              <a:rPr lang="en-US" dirty="0"/>
              <a:t>What Didn’t Work?</a:t>
            </a:r>
          </a:p>
          <a:p>
            <a:r>
              <a:rPr lang="en-US" dirty="0"/>
              <a:t>Seeing Things (Hallucinations</a:t>
            </a:r>
          </a:p>
          <a:p>
            <a:r>
              <a:rPr lang="en-US" dirty="0"/>
              <a:t>Is it Really Worth It?</a:t>
            </a:r>
          </a:p>
          <a:p>
            <a:r>
              <a:rPr lang="en-US" dirty="0"/>
              <a:t>A bunch of really complicated analytics by Steve</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2"/>
          <a:srcRect/>
          <a:stretch/>
        </p:blipFill>
        <p:spPr/>
      </p:pic>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a:xfrm rot="16200000">
            <a:off x="-292608" y="2194559"/>
            <a:ext cx="2276857" cy="365125"/>
          </a:xfrm>
        </p:spPr>
        <p:txBody>
          <a:bodyPr/>
          <a:lstStyle/>
          <a:p>
            <a:r>
              <a:rPr lang="en-US" dirty="0" err="1"/>
              <a:t>Llms</a:t>
            </a:r>
            <a:r>
              <a:rPr lang="en-US" dirty="0"/>
              <a:t> and </a:t>
            </a:r>
            <a:r>
              <a:rPr lang="en-US" dirty="0" err="1"/>
              <a:t>labview</a:t>
            </a:r>
            <a:endParaRPr lang="en-US" dirty="0"/>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a:lstStyle/>
          <a:p>
            <a:fld id="{D8DA9DAA-006C-4F4B-980E-E3DF019B24E2}" type="slidenum">
              <a:rPr lang="en-US" smtClean="0"/>
              <a:pPr/>
              <a:t>2</a:t>
            </a:fld>
            <a:endParaRPr lang="en-US" dirty="0"/>
          </a:p>
        </p:txBody>
      </p:sp>
    </p:spTree>
    <p:extLst>
      <p:ext uri="{BB962C8B-B14F-4D97-AF65-F5344CB8AC3E}">
        <p14:creationId xmlns:p14="http://schemas.microsoft.com/office/powerpoint/2010/main" val="1613598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a:lstStyle/>
          <a:p>
            <a:r>
              <a:rPr lang="en-US" dirty="0"/>
              <a:t>Thank you</a:t>
            </a:r>
            <a:br>
              <a:rPr lang="en-US" dirty="0"/>
            </a:br>
            <a:r>
              <a:rPr lang="en-US" dirty="0"/>
              <a:t>(and…. Next!)</a:t>
            </a:r>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a:lstStyle/>
          <a:p>
            <a:r>
              <a:rPr lang="en-US" dirty="0" err="1"/>
              <a:t>Llms</a:t>
            </a:r>
            <a:r>
              <a:rPr lang="en-US" dirty="0"/>
              <a:t> and </a:t>
            </a:r>
            <a:r>
              <a:rPr lang="en-US" dirty="0" err="1"/>
              <a:t>labview</a:t>
            </a:r>
            <a:endParaRPr lang="en-US" dirty="0"/>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2"/>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3"/>
          <a:srcRect t="347" b="347"/>
          <a:stretch/>
        </p:blipFill>
        <p:spPr>
          <a:xfrm>
            <a:off x="4335071" y="1725321"/>
            <a:ext cx="2290065" cy="2273502"/>
          </a:xfrm>
        </p:spPr>
      </p:pic>
      <p:pic>
        <p:nvPicPr>
          <p:cNvPr id="15" name="Picture Placeholder 14">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4"/>
          <a:srcRect l="-326" t="-462" r="326" b="40116"/>
          <a:stretch>
            <a:fillRect/>
          </a:stretch>
        </p:blipFill>
        <p:spPr>
          <a:xfrm>
            <a:off x="796078" y="2436678"/>
            <a:ext cx="4884483" cy="4421322"/>
          </a:xfrm>
        </p:spPr>
      </p:pic>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a:lstStyle/>
          <a:p>
            <a:r>
              <a:rPr lang="en-US" dirty="0"/>
              <a:t>Mark Randel</a:t>
            </a:r>
          </a:p>
          <a:p>
            <a:r>
              <a:rPr lang="en-US" dirty="0"/>
              <a:t>mark.randel@jki.net</a:t>
            </a:r>
          </a:p>
          <a:p>
            <a:endParaRPr lang="en-US" dirty="0"/>
          </a:p>
          <a:p>
            <a:endParaRPr lang="en-US" dirty="0"/>
          </a:p>
        </p:txBody>
      </p:sp>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5"/>
          <a:srcRect t="108" b="108"/>
          <a:stretch/>
        </p:blipFill>
        <p:spPr>
          <a:xfrm>
            <a:off x="6581404" y="4395190"/>
            <a:ext cx="3119293" cy="2462810"/>
          </a:xfrm>
        </p:spPr>
      </p:pic>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a:lstStyle/>
          <a:p>
            <a:fld id="{D8DA9DAA-006C-4F4B-980E-E3DF019B24E2}" type="slidenum">
              <a:rPr lang="en-US" smtClean="0"/>
              <a:pPr/>
              <a:t>20</a:t>
            </a:fld>
            <a:endParaRPr lang="en-US" dirty="0"/>
          </a:p>
        </p:txBody>
      </p:sp>
    </p:spTree>
    <p:extLst>
      <p:ext uri="{BB962C8B-B14F-4D97-AF65-F5344CB8AC3E}">
        <p14:creationId xmlns:p14="http://schemas.microsoft.com/office/powerpoint/2010/main" val="927313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91111-E99D-59F3-C1BD-F5DEB4E5A6AD}"/>
              </a:ext>
            </a:extLst>
          </p:cNvPr>
          <p:cNvSpPr>
            <a:spLocks noGrp="1"/>
          </p:cNvSpPr>
          <p:nvPr>
            <p:ph type="ctrTitle"/>
          </p:nvPr>
        </p:nvSpPr>
        <p:spPr/>
        <p:txBody>
          <a:bodyPr/>
          <a:lstStyle/>
          <a:p>
            <a:r>
              <a:rPr lang="en-US" dirty="0"/>
              <a:t>Extra slides</a:t>
            </a:r>
          </a:p>
        </p:txBody>
      </p:sp>
      <p:sp>
        <p:nvSpPr>
          <p:cNvPr id="3" name="Subtitle 2">
            <a:extLst>
              <a:ext uri="{FF2B5EF4-FFF2-40B4-BE49-F238E27FC236}">
                <a16:creationId xmlns:a16="http://schemas.microsoft.com/office/drawing/2014/main" id="{686C9FF8-052A-9E88-780D-7F99383C33F8}"/>
              </a:ext>
            </a:extLst>
          </p:cNvPr>
          <p:cNvSpPr>
            <a:spLocks noGrp="1"/>
          </p:cNvSpPr>
          <p:nvPr>
            <p:ph type="subTitle" idx="1"/>
          </p:nvPr>
        </p:nvSpPr>
        <p:spPr/>
        <p:txBody>
          <a:bodyPr/>
          <a:lstStyle/>
          <a:p>
            <a:r>
              <a:rPr lang="en-US" dirty="0"/>
              <a:t>Data Plots</a:t>
            </a:r>
          </a:p>
        </p:txBody>
      </p:sp>
    </p:spTree>
    <p:extLst>
      <p:ext uri="{BB962C8B-B14F-4D97-AF65-F5344CB8AC3E}">
        <p14:creationId xmlns:p14="http://schemas.microsoft.com/office/powerpoint/2010/main" val="2191686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804672" y="1335024"/>
            <a:ext cx="4516628" cy="1179576"/>
          </a:xfrm>
        </p:spPr>
        <p:txBody>
          <a:bodyPr>
            <a:normAutofit/>
          </a:bodyPr>
          <a:lstStyle/>
          <a:p>
            <a:r>
              <a:rPr lang="en-US" dirty="0"/>
              <a:t>Mark Randel</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a:lstStyle/>
          <a:p>
            <a:r>
              <a:rPr lang="en-US" dirty="0"/>
              <a:t>Introduction</a:t>
            </a:r>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a:xfrm>
            <a:off x="850392" y="2825496"/>
            <a:ext cx="4623308" cy="3346704"/>
          </a:xfrm>
        </p:spPr>
        <p:txBody>
          <a:bodyPr/>
          <a:lstStyle/>
          <a:p>
            <a:pPr marL="342900" indent="-342900">
              <a:lnSpc>
                <a:spcPct val="100000"/>
              </a:lnSpc>
              <a:buFont typeface="Arial" panose="020B0604020202020204" pitchFamily="34" charset="0"/>
              <a:buChar char="•"/>
            </a:pPr>
            <a:r>
              <a:rPr lang="en-US" dirty="0">
                <a:cs typeface="Biome Light" panose="020B0303030204020804" pitchFamily="34" charset="0"/>
              </a:rPr>
              <a:t>Senior Software Engineer -  JKI</a:t>
            </a:r>
            <a:endParaRPr lang="en-US" sz="2000" dirty="0">
              <a:cs typeface="Biome Light" panose="020B0303030204020804" pitchFamily="34" charset="0"/>
            </a:endParaRPr>
          </a:p>
          <a:p>
            <a:pPr marL="342900" indent="-342900">
              <a:lnSpc>
                <a:spcPct val="100000"/>
              </a:lnSpc>
              <a:buFont typeface="Arial" panose="020B0604020202020204" pitchFamily="34" charset="0"/>
              <a:buChar char="•"/>
            </a:pPr>
            <a:r>
              <a:rPr lang="en-US" dirty="0">
                <a:cs typeface="Biome Light" panose="020B0303030204020804" pitchFamily="34" charset="0"/>
              </a:rPr>
              <a:t>Over 35 years engineering</a:t>
            </a:r>
          </a:p>
          <a:p>
            <a:pPr marL="342900" indent="-342900">
              <a:lnSpc>
                <a:spcPct val="100000"/>
              </a:lnSpc>
              <a:buFont typeface="Arial" panose="020B0604020202020204" pitchFamily="34" charset="0"/>
              <a:buChar char="•"/>
            </a:pPr>
            <a:r>
              <a:rPr lang="en-US" dirty="0">
                <a:cs typeface="Biome Light" panose="020B0303030204020804" pitchFamily="34" charset="0"/>
              </a:rPr>
              <a:t>Started with LabVIEW 2.0 in 1990</a:t>
            </a:r>
          </a:p>
          <a:p>
            <a:pPr marL="342900" indent="-342900">
              <a:lnSpc>
                <a:spcPct val="100000"/>
              </a:lnSpc>
              <a:buFont typeface="Arial" panose="020B0604020202020204" pitchFamily="34" charset="0"/>
              <a:buChar char="•"/>
            </a:pPr>
            <a:r>
              <a:rPr lang="en-US" sz="2000" dirty="0">
                <a:cs typeface="Biome Light" panose="020B0303030204020804" pitchFamily="34" charset="0"/>
              </a:rPr>
              <a:t>Industries: Defense &amp; Aerospace, Medical, Manufacturing, Robotics</a:t>
            </a:r>
          </a:p>
          <a:p>
            <a:pPr marL="571500" lvl="1" indent="-342900">
              <a:lnSpc>
                <a:spcPct val="100000"/>
              </a:lnSpc>
            </a:pPr>
            <a:r>
              <a:rPr lang="en-US" dirty="0">
                <a:cs typeface="Biome Light" panose="020B0303030204020804" pitchFamily="34" charset="0"/>
              </a:rPr>
              <a:t>Spent 6+ years at SpaceX (McGregor) designing and supporting Test Software infrastructure</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a:lstStyle/>
          <a:p>
            <a:fld id="{D8DA9DAA-006C-4F4B-980E-E3DF019B24E2}" type="slidenum">
              <a:rPr lang="en-US" smtClean="0"/>
              <a:pPr/>
              <a:t>3</a:t>
            </a:fld>
            <a:endParaRPr lang="en-US" dirty="0"/>
          </a:p>
        </p:txBody>
      </p:sp>
      <p:sp>
        <p:nvSpPr>
          <p:cNvPr id="6" name="Title 2">
            <a:extLst>
              <a:ext uri="{FF2B5EF4-FFF2-40B4-BE49-F238E27FC236}">
                <a16:creationId xmlns:a16="http://schemas.microsoft.com/office/drawing/2014/main" id="{0356BD7F-E5EB-9844-0B86-98AA5EE158EA}"/>
              </a:ext>
            </a:extLst>
          </p:cNvPr>
          <p:cNvSpPr txBox="1">
            <a:spLocks/>
          </p:cNvSpPr>
          <p:nvPr/>
        </p:nvSpPr>
        <p:spPr>
          <a:xfrm>
            <a:off x="5960872" y="1335024"/>
            <a:ext cx="4516628" cy="1179576"/>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r>
              <a:rPr lang="en-US" dirty="0"/>
              <a:t>Steve Ball</a:t>
            </a:r>
          </a:p>
        </p:txBody>
      </p:sp>
      <p:sp>
        <p:nvSpPr>
          <p:cNvPr id="7" name="Content Placeholder 3">
            <a:extLst>
              <a:ext uri="{FF2B5EF4-FFF2-40B4-BE49-F238E27FC236}">
                <a16:creationId xmlns:a16="http://schemas.microsoft.com/office/drawing/2014/main" id="{6064EA60-58E6-48D5-9559-7023A5BD4748}"/>
              </a:ext>
            </a:extLst>
          </p:cNvPr>
          <p:cNvSpPr txBox="1">
            <a:spLocks/>
          </p:cNvSpPr>
          <p:nvPr/>
        </p:nvSpPr>
        <p:spPr>
          <a:xfrm>
            <a:off x="6096000" y="2825496"/>
            <a:ext cx="4623308" cy="3346704"/>
          </a:xfrm>
          <a:prstGeom prst="rect">
            <a:avLst/>
          </a:prstGeom>
        </p:spPr>
        <p:txBody>
          <a:bodyPr vert="horz" lIns="91440" tIns="45720" rIns="91440" bIns="45720" rtlCol="0">
            <a:norm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457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685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pPr>
            <a:r>
              <a:rPr lang="en-US" dirty="0">
                <a:cs typeface="Biome Light" panose="020B0303030204020804" pitchFamily="34" charset="0"/>
              </a:rPr>
              <a:t>Staff Software Engineer – JKI</a:t>
            </a:r>
          </a:p>
          <a:p>
            <a:pPr marL="342900" indent="-342900">
              <a:lnSpc>
                <a:spcPct val="100000"/>
              </a:lnSpc>
              <a:buFont typeface="Arial" panose="020B0604020202020204" pitchFamily="34" charset="0"/>
              <a:buChar char="•"/>
            </a:pPr>
            <a:r>
              <a:rPr lang="en-US" dirty="0">
                <a:cs typeface="Biome Light" panose="020B0303030204020804" pitchFamily="34" charset="0"/>
              </a:rPr>
              <a:t>“Almost 20 years engineering”</a:t>
            </a:r>
          </a:p>
          <a:p>
            <a:pPr marL="342900" indent="-342900">
              <a:lnSpc>
                <a:spcPct val="100000"/>
              </a:lnSpc>
              <a:buFont typeface="Arial" panose="020B0604020202020204" pitchFamily="34" charset="0"/>
              <a:buChar char="•"/>
            </a:pPr>
            <a:r>
              <a:rPr lang="en-US" dirty="0">
                <a:cs typeface="Biome Light" panose="020B0303030204020804" pitchFamily="34" charset="0"/>
              </a:rPr>
              <a:t>Started with LabVIEW 5.1 in 2002</a:t>
            </a:r>
          </a:p>
          <a:p>
            <a:pPr marL="342900" indent="-342900">
              <a:lnSpc>
                <a:spcPct val="100000"/>
              </a:lnSpc>
              <a:buFont typeface="Arial" panose="020B0604020202020204" pitchFamily="34" charset="0"/>
              <a:buChar char="•"/>
            </a:pPr>
            <a:r>
              <a:rPr lang="en-US" dirty="0">
                <a:cs typeface="Biome Light" panose="020B0303030204020804" pitchFamily="34" charset="0"/>
              </a:rPr>
              <a:t>Creator of Jake AI’s Agentic Backend – one of the first modern agentic systems to make it to production (Nov 2024)</a:t>
            </a:r>
          </a:p>
          <a:p>
            <a:pPr marL="342900" indent="-342900">
              <a:lnSpc>
                <a:spcPct val="100000"/>
              </a:lnSpc>
              <a:buFont typeface="Arial" panose="020B0604020202020204" pitchFamily="34" charset="0"/>
              <a:buChar char="•"/>
            </a:pPr>
            <a:r>
              <a:rPr lang="en-US" dirty="0">
                <a:cs typeface="Biome Light" panose="020B0303030204020804" pitchFamily="34" charset="0"/>
              </a:rPr>
              <a:t>Reads ML papers for fun</a:t>
            </a:r>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E315BC-84EA-E61F-8BE7-005C14071B7D}"/>
              </a:ext>
            </a:extLst>
          </p:cNvPr>
          <p:cNvSpPr>
            <a:spLocks noGrp="1"/>
          </p:cNvSpPr>
          <p:nvPr>
            <p:ph type="title"/>
          </p:nvPr>
        </p:nvSpPr>
        <p:spPr/>
        <p:txBody>
          <a:bodyPr>
            <a:normAutofit/>
          </a:bodyPr>
          <a:lstStyle/>
          <a:p>
            <a:r>
              <a:rPr lang="en-US" dirty="0"/>
              <a:t>What We Do Now</a:t>
            </a:r>
          </a:p>
        </p:txBody>
      </p:sp>
      <p:sp>
        <p:nvSpPr>
          <p:cNvPr id="4" name="Content Placeholder 3">
            <a:extLst>
              <a:ext uri="{FF2B5EF4-FFF2-40B4-BE49-F238E27FC236}">
                <a16:creationId xmlns:a16="http://schemas.microsoft.com/office/drawing/2014/main" id="{83B27089-D573-611A-C4AA-C974722F61F2}"/>
              </a:ext>
            </a:extLst>
          </p:cNvPr>
          <p:cNvSpPr>
            <a:spLocks noGrp="1"/>
          </p:cNvSpPr>
          <p:nvPr>
            <p:ph idx="1"/>
          </p:nvPr>
        </p:nvSpPr>
        <p:spPr/>
        <p:txBody>
          <a:bodyPr/>
          <a:lstStyle/>
          <a:p>
            <a:pPr marL="342900" indent="-342900">
              <a:buFont typeface="Arial" panose="020B0604020202020204" pitchFamily="34" charset="0"/>
              <a:buChar char="•"/>
            </a:pPr>
            <a:r>
              <a:rPr lang="en-US" dirty="0"/>
              <a:t>Quick TEXT based coding</a:t>
            </a:r>
          </a:p>
          <a:p>
            <a:pPr marL="342900" indent="-342900">
              <a:buFont typeface="Arial" panose="020B0604020202020204" pitchFamily="34" charset="0"/>
              <a:buChar char="•"/>
            </a:pPr>
            <a:r>
              <a:rPr lang="en-US" dirty="0"/>
              <a:t>Research</a:t>
            </a:r>
          </a:p>
          <a:p>
            <a:pPr marL="342900" indent="-342900">
              <a:buFont typeface="Arial" panose="020B0604020202020204" pitchFamily="34" charset="0"/>
              <a:buChar char="•"/>
            </a:pPr>
            <a:r>
              <a:rPr lang="en-US" dirty="0"/>
              <a:t>Travel planning</a:t>
            </a:r>
          </a:p>
          <a:p>
            <a:pPr marL="342900" indent="-342900">
              <a:buFont typeface="Arial" panose="020B0604020202020204" pitchFamily="34" charset="0"/>
              <a:buChar char="•"/>
            </a:pPr>
            <a:r>
              <a:rPr lang="en-US" dirty="0"/>
              <a:t>Language translation</a:t>
            </a:r>
          </a:p>
          <a:p>
            <a:pPr marL="342900" indent="-342900">
              <a:buFont typeface="Arial" panose="020B0604020202020204" pitchFamily="34" charset="0"/>
              <a:buChar char="•"/>
            </a:pPr>
            <a:r>
              <a:rPr lang="en-US" dirty="0"/>
              <a:t>Make music</a:t>
            </a:r>
          </a:p>
          <a:p>
            <a:pPr marL="342900" indent="-342900">
              <a:buFont typeface="Arial" panose="020B0604020202020204" pitchFamily="34" charset="0"/>
              <a:buChar char="•"/>
            </a:pPr>
            <a:r>
              <a:rPr lang="en-US" dirty="0"/>
              <a:t>Write fiction</a:t>
            </a:r>
          </a:p>
          <a:p>
            <a:pPr marL="342900" indent="-342900">
              <a:buFont typeface="Arial" panose="020B0604020202020204" pitchFamily="34" charset="0"/>
              <a:buChar char="•"/>
            </a:pPr>
            <a:r>
              <a:rPr lang="en-US" dirty="0"/>
              <a:t>Make pictures...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p:txBody>
      </p:sp>
      <p:sp>
        <p:nvSpPr>
          <p:cNvPr id="5" name="Footer Placeholder 4">
            <a:extLst>
              <a:ext uri="{FF2B5EF4-FFF2-40B4-BE49-F238E27FC236}">
                <a16:creationId xmlns:a16="http://schemas.microsoft.com/office/drawing/2014/main" id="{2AA24F9E-BC56-AEF3-C2EE-5D8B44260E6E}"/>
              </a:ext>
            </a:extLst>
          </p:cNvPr>
          <p:cNvSpPr>
            <a:spLocks noGrp="1"/>
          </p:cNvSpPr>
          <p:nvPr>
            <p:ph type="ftr" sz="quarter" idx="11"/>
          </p:nvPr>
        </p:nvSpPr>
        <p:spPr/>
        <p:txBody>
          <a:bodyPr/>
          <a:lstStyle/>
          <a:p>
            <a:r>
              <a:rPr lang="en-US" dirty="0"/>
              <a:t>LLMs and </a:t>
            </a:r>
            <a:r>
              <a:rPr lang="en-US" dirty="0" err="1"/>
              <a:t>Labview</a:t>
            </a:r>
            <a:endParaRPr lang="en-US" dirty="0"/>
          </a:p>
        </p:txBody>
      </p:sp>
      <p:sp>
        <p:nvSpPr>
          <p:cNvPr id="6" name="Slide Number Placeholder 5">
            <a:extLst>
              <a:ext uri="{FF2B5EF4-FFF2-40B4-BE49-F238E27FC236}">
                <a16:creationId xmlns:a16="http://schemas.microsoft.com/office/drawing/2014/main" id="{3CED85C0-F5C2-FC87-2FF2-629334AA4694}"/>
              </a:ext>
            </a:extLst>
          </p:cNvPr>
          <p:cNvSpPr>
            <a:spLocks noGrp="1"/>
          </p:cNvSpPr>
          <p:nvPr>
            <p:ph type="sldNum" sz="quarter" idx="12"/>
          </p:nvPr>
        </p:nvSpPr>
        <p:spPr/>
        <p:txBody>
          <a:bodyPr/>
          <a:lstStyle/>
          <a:p>
            <a:fld id="{D8DA9DAA-006C-4F4B-980E-E3DF019B24E2}" type="slidenum">
              <a:rPr lang="en-US" smtClean="0"/>
              <a:pPr/>
              <a:t>4</a:t>
            </a:fld>
            <a:endParaRPr lang="en-US" dirty="0"/>
          </a:p>
        </p:txBody>
      </p:sp>
      <p:pic>
        <p:nvPicPr>
          <p:cNvPr id="9" name="Picture Placeholder 7">
            <a:extLst>
              <a:ext uri="{FF2B5EF4-FFF2-40B4-BE49-F238E27FC236}">
                <a16:creationId xmlns:a16="http://schemas.microsoft.com/office/drawing/2014/main" id="{D911050F-CCA4-85B7-53E7-054D5D4B1944}"/>
              </a:ext>
            </a:extLst>
          </p:cNvPr>
          <p:cNvPicPr>
            <a:picLocks noChangeAspect="1"/>
          </p:cNvPicPr>
          <p:nvPr/>
        </p:nvPicPr>
        <p:blipFill>
          <a:blip r:embed="rId2"/>
          <a:srcRect/>
          <a:stretch/>
        </p:blipFill>
        <p:spPr>
          <a:xfrm>
            <a:off x="6995160" y="1255931"/>
            <a:ext cx="3712296" cy="5346725"/>
          </a:xfrm>
          <a:prstGeom prst="rect">
            <a:avLst/>
          </a:prstGeom>
        </p:spPr>
      </p:pic>
    </p:spTree>
    <p:extLst>
      <p:ext uri="{BB962C8B-B14F-4D97-AF65-F5344CB8AC3E}">
        <p14:creationId xmlns:p14="http://schemas.microsoft.com/office/powerpoint/2010/main" val="1136046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E59CC-DD5F-A6AD-BDF7-063484FC94EA}"/>
              </a:ext>
            </a:extLst>
          </p:cNvPr>
          <p:cNvSpPr>
            <a:spLocks noGrp="1"/>
          </p:cNvSpPr>
          <p:nvPr>
            <p:ph type="title"/>
          </p:nvPr>
        </p:nvSpPr>
        <p:spPr/>
        <p:txBody>
          <a:bodyPr/>
          <a:lstStyle/>
          <a:p>
            <a:r>
              <a:rPr lang="en-US" dirty="0"/>
              <a:t>Why Test LLMs with LabVIEW?</a:t>
            </a:r>
          </a:p>
        </p:txBody>
      </p:sp>
      <p:sp>
        <p:nvSpPr>
          <p:cNvPr id="3" name="Content Placeholder 2">
            <a:extLst>
              <a:ext uri="{FF2B5EF4-FFF2-40B4-BE49-F238E27FC236}">
                <a16:creationId xmlns:a16="http://schemas.microsoft.com/office/drawing/2014/main" id="{46307DDD-687B-8B49-B886-DAD8E3F7BA90}"/>
              </a:ext>
            </a:extLst>
          </p:cNvPr>
          <p:cNvSpPr>
            <a:spLocks noGrp="1"/>
          </p:cNvSpPr>
          <p:nvPr>
            <p:ph idx="1"/>
          </p:nvPr>
        </p:nvSpPr>
        <p:spPr/>
        <p:txBody>
          <a:bodyPr>
            <a:normAutofit lnSpcReduction="10000"/>
          </a:bodyPr>
          <a:lstStyle/>
          <a:p>
            <a:r>
              <a:rPr lang="en-US" dirty="0"/>
              <a:t>AI is everywhere now. My car, my phone, my code editor</a:t>
            </a:r>
          </a:p>
          <a:p>
            <a:r>
              <a:rPr lang="en-US" dirty="0"/>
              <a:t>LLMs are the hotness in programming</a:t>
            </a:r>
          </a:p>
          <a:p>
            <a:r>
              <a:rPr lang="en-US" dirty="0"/>
              <a:t>For text-based languages, they:</a:t>
            </a:r>
          </a:p>
          <a:p>
            <a:pPr lvl="1"/>
            <a:r>
              <a:rPr lang="en-US" dirty="0"/>
              <a:t>Save Time</a:t>
            </a:r>
          </a:p>
          <a:p>
            <a:pPr lvl="1"/>
            <a:r>
              <a:rPr lang="en-US" dirty="0"/>
              <a:t>Improve results</a:t>
            </a:r>
          </a:p>
          <a:p>
            <a:pPr lvl="1"/>
            <a:r>
              <a:rPr lang="en-US" dirty="0"/>
              <a:t>Quick solutions</a:t>
            </a:r>
          </a:p>
          <a:p>
            <a:r>
              <a:rPr lang="en-US" dirty="0"/>
              <a:t>So naturally we ask:</a:t>
            </a:r>
          </a:p>
          <a:p>
            <a:pPr lvl="1"/>
            <a:r>
              <a:rPr lang="en-US" dirty="0"/>
              <a:t>Can we do this for LabVIEW?</a:t>
            </a:r>
          </a:p>
          <a:p>
            <a:pPr lvl="1"/>
            <a:r>
              <a:rPr lang="en-US" dirty="0"/>
              <a:t>Should we do this for LabVIEW? </a:t>
            </a:r>
          </a:p>
          <a:p>
            <a:r>
              <a:rPr lang="en-US" dirty="0"/>
              <a:t>We’ll start by seeing </a:t>
            </a:r>
            <a:r>
              <a:rPr lang="en-US" i="1" dirty="0"/>
              <a:t>IF</a:t>
            </a:r>
            <a:r>
              <a:rPr lang="en-US" dirty="0"/>
              <a:t> we can do this for LabVIEW…</a:t>
            </a:r>
          </a:p>
          <a:p>
            <a:endParaRPr lang="en-US" dirty="0"/>
          </a:p>
        </p:txBody>
      </p:sp>
      <p:sp>
        <p:nvSpPr>
          <p:cNvPr id="4" name="Slide Number Placeholder 3">
            <a:extLst>
              <a:ext uri="{FF2B5EF4-FFF2-40B4-BE49-F238E27FC236}">
                <a16:creationId xmlns:a16="http://schemas.microsoft.com/office/drawing/2014/main" id="{BB20600A-6172-E6B8-39B2-DA7208B14E0A}"/>
              </a:ext>
            </a:extLst>
          </p:cNvPr>
          <p:cNvSpPr>
            <a:spLocks noGrp="1"/>
          </p:cNvSpPr>
          <p:nvPr>
            <p:ph type="sldNum" sz="quarter" idx="12"/>
          </p:nvPr>
        </p:nvSpPr>
        <p:spPr/>
        <p:txBody>
          <a:bodyPr/>
          <a:lstStyle/>
          <a:p>
            <a:fld id="{D8DA9DAA-006C-4F4B-980E-E3DF019B24E2}" type="slidenum">
              <a:rPr lang="en-US" smtClean="0"/>
              <a:t>5</a:t>
            </a:fld>
            <a:endParaRPr lang="en-US" dirty="0"/>
          </a:p>
        </p:txBody>
      </p:sp>
    </p:spTree>
    <p:extLst>
      <p:ext uri="{BB962C8B-B14F-4D97-AF65-F5344CB8AC3E}">
        <p14:creationId xmlns:p14="http://schemas.microsoft.com/office/powerpoint/2010/main" val="3550818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How? (Test Setup)</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6</a:t>
            </a:fld>
            <a:endParaRPr lang="en-US" b="1" cap="all" spc="100" dirty="0">
              <a:solidFill>
                <a:schemeClr val="accent2"/>
              </a:solidFill>
            </a:endParaRPr>
          </a:p>
        </p:txBody>
      </p:sp>
      <p:sp>
        <p:nvSpPr>
          <p:cNvPr id="5" name="Content Placeholder 2">
            <a:extLst>
              <a:ext uri="{FF2B5EF4-FFF2-40B4-BE49-F238E27FC236}">
                <a16:creationId xmlns:a16="http://schemas.microsoft.com/office/drawing/2014/main" id="{6CB5A04E-F7A1-6030-4D5A-C4F8BD41FA8C}"/>
              </a:ext>
            </a:extLst>
          </p:cNvPr>
          <p:cNvSpPr>
            <a:spLocks noGrp="1"/>
          </p:cNvSpPr>
          <p:nvPr>
            <p:ph idx="1"/>
          </p:nvPr>
        </p:nvSpPr>
        <p:spPr>
          <a:xfrm>
            <a:off x="838200" y="1825625"/>
            <a:ext cx="10515600" cy="4351338"/>
          </a:xfrm>
        </p:spPr>
        <p:txBody>
          <a:bodyPr>
            <a:normAutofit/>
          </a:bodyPr>
          <a:lstStyle/>
          <a:p>
            <a:r>
              <a:rPr lang="en-US" dirty="0"/>
              <a:t>Goal: Pick a useful code snippet that isn’t easily written</a:t>
            </a:r>
          </a:p>
          <a:p>
            <a:r>
              <a:rPr lang="en-US" dirty="0"/>
              <a:t>Prompt: “In LabVIEW 2025, I want to create a vi that programmatically opens a project file, finds all EXE build specifications and allows me to see the current build version.  Can you help me with this?</a:t>
            </a:r>
          </a:p>
          <a:p>
            <a:endParaRPr lang="en-US" dirty="0"/>
          </a:p>
          <a:p>
            <a:endParaRPr lang="en-US" dirty="0"/>
          </a:p>
          <a:p>
            <a:endParaRPr lang="en-US" dirty="0"/>
          </a:p>
        </p:txBody>
      </p:sp>
    </p:spTree>
    <p:extLst>
      <p:ext uri="{BB962C8B-B14F-4D97-AF65-F5344CB8AC3E}">
        <p14:creationId xmlns:p14="http://schemas.microsoft.com/office/powerpoint/2010/main" val="783914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a:normAutofit/>
          </a:bodyPr>
          <a:lstStyle/>
          <a:p>
            <a:r>
              <a:rPr lang="en-US" sz="5400" dirty="0"/>
              <a:t>Expected Results (Step 1)</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7</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A29F9771-F0FC-CCA5-DBB7-EADAF578084D}"/>
              </a:ext>
            </a:extLst>
          </p:cNvPr>
          <p:cNvSpPr>
            <a:spLocks noGrp="1"/>
          </p:cNvSpPr>
          <p:nvPr>
            <p:ph idx="1"/>
          </p:nvPr>
        </p:nvSpPr>
        <p:spPr/>
        <p:txBody>
          <a:bodyPr>
            <a:normAutofit/>
          </a:bodyPr>
          <a:lstStyle/>
          <a:p>
            <a:r>
              <a:rPr lang="en-US" sz="2000" dirty="0"/>
              <a:t>Open a reference to a .</a:t>
            </a:r>
            <a:r>
              <a:rPr lang="en-US" sz="2000" dirty="0" err="1"/>
              <a:t>lvproj</a:t>
            </a:r>
            <a:r>
              <a:rPr lang="en-US" sz="2000" dirty="0"/>
              <a:t> file</a:t>
            </a:r>
          </a:p>
          <a:p>
            <a:pPr lvl="1"/>
            <a:r>
              <a:rPr lang="en-US" sz="1600" dirty="0"/>
              <a:t>(Invoke Node) </a:t>
            </a:r>
            <a:r>
              <a:rPr lang="en-US" sz="1600" dirty="0" err="1"/>
              <a:t>Application.Project.Open</a:t>
            </a:r>
            <a:r>
              <a:rPr lang="en-US" sz="1600" dirty="0"/>
              <a:t>(path) -&gt; project ref</a:t>
            </a:r>
          </a:p>
          <a:p>
            <a:pPr marL="457200" indent="-457200">
              <a:buFont typeface="+mj-lt"/>
              <a:buAutoNum type="arabicPeriod"/>
            </a:pPr>
            <a:endParaRPr lang="en-US" sz="2000" dirty="0"/>
          </a:p>
        </p:txBody>
      </p:sp>
      <p:pic>
        <p:nvPicPr>
          <p:cNvPr id="2" name="Picture 1" descr="A screenshot of a computer&#10;&#10;AI-generated content may be incorrect.">
            <a:extLst>
              <a:ext uri="{FF2B5EF4-FFF2-40B4-BE49-F238E27FC236}">
                <a16:creationId xmlns:a16="http://schemas.microsoft.com/office/drawing/2014/main" id="{D3B81466-7D69-79E0-C20D-AC022D88A00F}"/>
              </a:ext>
            </a:extLst>
          </p:cNvPr>
          <p:cNvPicPr>
            <a:picLocks noChangeAspect="1"/>
          </p:cNvPicPr>
          <p:nvPr/>
        </p:nvPicPr>
        <p:blipFill>
          <a:blip r:embed="rId2"/>
          <a:stretch>
            <a:fillRect/>
          </a:stretch>
        </p:blipFill>
        <p:spPr>
          <a:xfrm>
            <a:off x="3351357" y="3550083"/>
            <a:ext cx="4362450" cy="1762125"/>
          </a:xfrm>
          <a:prstGeom prst="rect">
            <a:avLst/>
          </a:prstGeom>
        </p:spPr>
      </p:pic>
    </p:spTree>
    <p:extLst>
      <p:ext uri="{BB962C8B-B14F-4D97-AF65-F5344CB8AC3E}">
        <p14:creationId xmlns:p14="http://schemas.microsoft.com/office/powerpoint/2010/main" val="277827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5D6F92-E8A1-F206-F4E7-C941DFEFE76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F809DB2-6264-B3A3-36C2-71E8986023EE}"/>
              </a:ext>
            </a:extLst>
          </p:cNvPr>
          <p:cNvSpPr>
            <a:spLocks noGrp="1"/>
          </p:cNvSpPr>
          <p:nvPr>
            <p:ph type="title"/>
          </p:nvPr>
        </p:nvSpPr>
        <p:spPr/>
        <p:txBody>
          <a:bodyPr>
            <a:normAutofit/>
          </a:bodyPr>
          <a:lstStyle/>
          <a:p>
            <a:r>
              <a:rPr lang="en-US" sz="5400" dirty="0"/>
              <a:t>Expected Results (Step 2)</a:t>
            </a:r>
          </a:p>
        </p:txBody>
      </p:sp>
      <p:sp>
        <p:nvSpPr>
          <p:cNvPr id="7" name="Slide Number Placeholder 5">
            <a:extLst>
              <a:ext uri="{FF2B5EF4-FFF2-40B4-BE49-F238E27FC236}">
                <a16:creationId xmlns:a16="http://schemas.microsoft.com/office/drawing/2014/main" id="{86243A24-FE2D-99D1-51B5-13FE5770C1E0}"/>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8</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3C1E8F0E-FB02-1AD5-C121-CF05A351A2B0}"/>
              </a:ext>
            </a:extLst>
          </p:cNvPr>
          <p:cNvSpPr>
            <a:spLocks noGrp="1"/>
          </p:cNvSpPr>
          <p:nvPr>
            <p:ph idx="1"/>
          </p:nvPr>
        </p:nvSpPr>
        <p:spPr/>
        <p:txBody>
          <a:bodyPr>
            <a:normAutofit/>
          </a:bodyPr>
          <a:lstStyle/>
          <a:p>
            <a:r>
              <a:rPr lang="en-US" sz="2000" dirty="0"/>
              <a:t>Get references to all build Specifications</a:t>
            </a:r>
          </a:p>
          <a:p>
            <a:pPr marL="914400" lvl="1" indent="-457200">
              <a:buFont typeface="+mj-lt"/>
              <a:buAutoNum type="arabicPeriod"/>
            </a:pPr>
            <a:r>
              <a:rPr lang="en-US" sz="1600" dirty="0"/>
              <a:t>(Property Node) Get </a:t>
            </a:r>
            <a:r>
              <a:rPr lang="en-US" sz="1600" dirty="0" err="1"/>
              <a:t>MyComputer</a:t>
            </a:r>
            <a:r>
              <a:rPr lang="en-US" sz="1600" dirty="0"/>
              <a:t> from Project ref</a:t>
            </a:r>
          </a:p>
          <a:p>
            <a:pPr marL="914400" lvl="1" indent="-457200">
              <a:buFont typeface="+mj-lt"/>
              <a:buAutoNum type="arabicPeriod"/>
            </a:pPr>
            <a:r>
              <a:rPr lang="en-US" sz="1600" dirty="0"/>
              <a:t>(Property Node) Get </a:t>
            </a:r>
            <a:r>
              <a:rPr lang="en-US" sz="1600" dirty="0" err="1"/>
              <a:t>BuildSpecs</a:t>
            </a:r>
            <a:r>
              <a:rPr lang="en-US" sz="1600" dirty="0"/>
              <a:t> property from </a:t>
            </a:r>
            <a:r>
              <a:rPr lang="en-US" sz="1600" dirty="0" err="1"/>
              <a:t>TargetItem</a:t>
            </a:r>
            <a:r>
              <a:rPr lang="en-US" sz="1600" dirty="0"/>
              <a:t> ref</a:t>
            </a:r>
          </a:p>
          <a:p>
            <a:pPr marL="914400" lvl="1" indent="-457200">
              <a:buFont typeface="+mj-lt"/>
              <a:buAutoNum type="arabicPeriod"/>
            </a:pPr>
            <a:r>
              <a:rPr lang="en-US" sz="1600" dirty="0"/>
              <a:t>(Property Node) Get </a:t>
            </a:r>
            <a:r>
              <a:rPr lang="en-US" sz="1600" dirty="0" err="1"/>
              <a:t>OwnedItems</a:t>
            </a:r>
            <a:r>
              <a:rPr lang="en-US" sz="1600" dirty="0"/>
              <a:t>[] property from </a:t>
            </a:r>
            <a:r>
              <a:rPr lang="en-US" sz="1600" dirty="0" err="1"/>
              <a:t>BuildSpecs</a:t>
            </a:r>
            <a:r>
              <a:rPr lang="en-US" sz="1600" dirty="0"/>
              <a:t> ref</a:t>
            </a:r>
          </a:p>
          <a:p>
            <a:pPr marL="914400" lvl="1" indent="-457200">
              <a:buFont typeface="+mj-lt"/>
              <a:buAutoNum type="arabicPeriod"/>
            </a:pPr>
            <a:endParaRPr lang="en-US" sz="1600" dirty="0"/>
          </a:p>
          <a:p>
            <a:pPr marL="457200" indent="-457200">
              <a:buFont typeface="+mj-lt"/>
              <a:buAutoNum type="arabicPeriod"/>
            </a:pPr>
            <a:endParaRPr lang="en-US" sz="2000" dirty="0"/>
          </a:p>
        </p:txBody>
      </p:sp>
      <p:pic>
        <p:nvPicPr>
          <p:cNvPr id="2" name="Picture 1" descr="A diagram of a project&#10;&#10;AI-generated content may be incorrect.">
            <a:extLst>
              <a:ext uri="{FF2B5EF4-FFF2-40B4-BE49-F238E27FC236}">
                <a16:creationId xmlns:a16="http://schemas.microsoft.com/office/drawing/2014/main" id="{83D680AD-BCD6-86B6-E421-19EF95CD08D2}"/>
              </a:ext>
            </a:extLst>
          </p:cNvPr>
          <p:cNvPicPr>
            <a:picLocks noChangeAspect="1"/>
          </p:cNvPicPr>
          <p:nvPr/>
        </p:nvPicPr>
        <p:blipFill>
          <a:blip r:embed="rId2"/>
          <a:stretch>
            <a:fillRect/>
          </a:stretch>
        </p:blipFill>
        <p:spPr>
          <a:xfrm>
            <a:off x="2011216" y="4051877"/>
            <a:ext cx="7303655" cy="1295306"/>
          </a:xfrm>
          <a:prstGeom prst="rect">
            <a:avLst/>
          </a:prstGeom>
        </p:spPr>
      </p:pic>
    </p:spTree>
    <p:extLst>
      <p:ext uri="{BB962C8B-B14F-4D97-AF65-F5344CB8AC3E}">
        <p14:creationId xmlns:p14="http://schemas.microsoft.com/office/powerpoint/2010/main" val="3117611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586A3-961C-25ED-3079-C52D924F0E0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3D082B7-84A5-ECCD-DC08-7681AA92BDEB}"/>
              </a:ext>
            </a:extLst>
          </p:cNvPr>
          <p:cNvSpPr>
            <a:spLocks noGrp="1"/>
          </p:cNvSpPr>
          <p:nvPr>
            <p:ph type="title"/>
          </p:nvPr>
        </p:nvSpPr>
        <p:spPr/>
        <p:txBody>
          <a:bodyPr>
            <a:normAutofit/>
          </a:bodyPr>
          <a:lstStyle/>
          <a:p>
            <a:r>
              <a:rPr lang="en-US" sz="5400" dirty="0"/>
              <a:t>Expected Results (Step 3)</a:t>
            </a:r>
          </a:p>
        </p:txBody>
      </p:sp>
      <p:sp>
        <p:nvSpPr>
          <p:cNvPr id="7" name="Slide Number Placeholder 5">
            <a:extLst>
              <a:ext uri="{FF2B5EF4-FFF2-40B4-BE49-F238E27FC236}">
                <a16:creationId xmlns:a16="http://schemas.microsoft.com/office/drawing/2014/main" id="{DF08F3DD-2D05-259B-B559-AC75659894B7}"/>
              </a:ext>
            </a:extLst>
          </p:cNvPr>
          <p:cNvSpPr>
            <a:spLocks noGrp="1"/>
          </p:cNvSpPr>
          <p:nvPr>
            <p:ph type="sldNum" sz="quarter" idx="12"/>
          </p:nvPr>
        </p:nvSpPr>
        <p:spPr>
          <a:xfrm>
            <a:off x="8610600" y="6356350"/>
            <a:ext cx="2743200" cy="365125"/>
          </a:xfrm>
        </p:spPr>
        <p:txBody>
          <a:bodyPr/>
          <a:lstStyle/>
          <a:p>
            <a:fld id="{D8DA9DAA-006C-4F4B-980E-E3DF019B24E2}" type="slidenum">
              <a:rPr lang="en-US" b="1" cap="all" spc="100" smtClean="0">
                <a:solidFill>
                  <a:schemeClr val="accent2"/>
                </a:solidFill>
              </a:rPr>
              <a:t>9</a:t>
            </a:fld>
            <a:endParaRPr lang="en-US" b="1" cap="all" spc="100" dirty="0">
              <a:solidFill>
                <a:schemeClr val="accent2"/>
              </a:solidFill>
            </a:endParaRPr>
          </a:p>
        </p:txBody>
      </p:sp>
      <p:sp>
        <p:nvSpPr>
          <p:cNvPr id="3" name="Content Placeholder 2">
            <a:extLst>
              <a:ext uri="{FF2B5EF4-FFF2-40B4-BE49-F238E27FC236}">
                <a16:creationId xmlns:a16="http://schemas.microsoft.com/office/drawing/2014/main" id="{942633E5-B501-4E7E-6038-6361B2BAECDD}"/>
              </a:ext>
            </a:extLst>
          </p:cNvPr>
          <p:cNvSpPr>
            <a:spLocks noGrp="1"/>
          </p:cNvSpPr>
          <p:nvPr>
            <p:ph idx="1"/>
          </p:nvPr>
        </p:nvSpPr>
        <p:spPr/>
        <p:txBody>
          <a:bodyPr>
            <a:normAutofit/>
          </a:bodyPr>
          <a:lstStyle/>
          <a:p>
            <a:pPr marL="0" indent="0">
              <a:buNone/>
            </a:pPr>
            <a:r>
              <a:rPr lang="en-US" sz="2000" dirty="0"/>
              <a:t>Filter through </a:t>
            </a:r>
            <a:r>
              <a:rPr lang="en-US" sz="2000" dirty="0" err="1"/>
              <a:t>BuildSpecs</a:t>
            </a:r>
            <a:r>
              <a:rPr lang="en-US" sz="2000" dirty="0"/>
              <a:t> for “EXE” type property (Bonus points!!)</a:t>
            </a:r>
          </a:p>
          <a:p>
            <a:pPr marL="457200" indent="-457200">
              <a:buFont typeface="+mj-lt"/>
              <a:buAutoNum type="arabicPeriod"/>
            </a:pPr>
            <a:endParaRPr lang="en-US" sz="1600" dirty="0"/>
          </a:p>
          <a:p>
            <a:pPr marL="914400" lvl="1" indent="-457200">
              <a:buFont typeface="+mj-lt"/>
              <a:buAutoNum type="arabicPeriod"/>
            </a:pPr>
            <a:endParaRPr lang="en-US" sz="1600" dirty="0"/>
          </a:p>
          <a:p>
            <a:pPr marL="914400" lvl="1" indent="-457200">
              <a:buFont typeface="+mj-lt"/>
              <a:buAutoNum type="arabicPeriod"/>
            </a:pPr>
            <a:endParaRPr lang="en-US" sz="1600" dirty="0"/>
          </a:p>
          <a:p>
            <a:pPr marL="457200" indent="-457200">
              <a:buFont typeface="+mj-lt"/>
              <a:buAutoNum type="arabicPeriod"/>
            </a:pPr>
            <a:endParaRPr lang="en-US" sz="2000" dirty="0"/>
          </a:p>
        </p:txBody>
      </p:sp>
      <p:pic>
        <p:nvPicPr>
          <p:cNvPr id="2" name="Picture 1" descr="A computer screen shot of a computer program&#10;&#10;AI-generated content may be incorrect.">
            <a:extLst>
              <a:ext uri="{FF2B5EF4-FFF2-40B4-BE49-F238E27FC236}">
                <a16:creationId xmlns:a16="http://schemas.microsoft.com/office/drawing/2014/main" id="{53A0B8F4-9B53-B973-A566-507F9064EC71}"/>
              </a:ext>
            </a:extLst>
          </p:cNvPr>
          <p:cNvPicPr>
            <a:picLocks noChangeAspect="1"/>
          </p:cNvPicPr>
          <p:nvPr/>
        </p:nvPicPr>
        <p:blipFill>
          <a:blip r:embed="rId2"/>
          <a:stretch>
            <a:fillRect/>
          </a:stretch>
        </p:blipFill>
        <p:spPr>
          <a:xfrm>
            <a:off x="3249439" y="3309071"/>
            <a:ext cx="5582285" cy="2124075"/>
          </a:xfrm>
          <a:prstGeom prst="rect">
            <a:avLst/>
          </a:prstGeom>
        </p:spPr>
      </p:pic>
    </p:spTree>
    <p:extLst>
      <p:ext uri="{BB962C8B-B14F-4D97-AF65-F5344CB8AC3E}">
        <p14:creationId xmlns:p14="http://schemas.microsoft.com/office/powerpoint/2010/main" val="2181615118"/>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 id="{D860ABA3-507A-4DC6-8D34-B6D2FE41A3BA}" vid="{BBA8DB39-4D39-4790-8D8A-7FB22E9634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64958658-F0F0-4C75-A3B7-276A0C8E9F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79E8A1-055A-4751-97E9-E6B1F9E21214}">
  <ds:schemaRefs>
    <ds:schemaRef ds:uri="http://schemas.microsoft.com/sharepoint/v3/contenttype/forms"/>
  </ds:schemaRefs>
</ds:datastoreItem>
</file>

<file path=customXml/itemProps3.xml><?xml version="1.0" encoding="utf-8"?>
<ds:datastoreItem xmlns:ds="http://schemas.openxmlformats.org/officeDocument/2006/customXml" ds:itemID="{99D08CD0-82A3-4566-9B63-BB91B2D89764}">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{2AC0FB1E-53E4-4D8A-A148-BE62018BBDC9}tf89338750_win32</Template>
  <TotalTime>6867</TotalTime>
  <Words>1014</Words>
  <Application>Microsoft Office PowerPoint</Application>
  <PresentationFormat>Widescreen</PresentationFormat>
  <Paragraphs>190</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Biome Light</vt:lpstr>
      <vt:lpstr>Calibri</vt:lpstr>
      <vt:lpstr>Univers</vt:lpstr>
      <vt:lpstr>GradientUnivers</vt:lpstr>
      <vt:lpstr>Can Large Language Models Really Help in LabVIEW Development?</vt:lpstr>
      <vt:lpstr>Agenda</vt:lpstr>
      <vt:lpstr>Mark Randel</vt:lpstr>
      <vt:lpstr>What We Do Now</vt:lpstr>
      <vt:lpstr>Why Test LLMs with LabVIEW?</vt:lpstr>
      <vt:lpstr>How? (Test Setup)</vt:lpstr>
      <vt:lpstr>Expected Results (Step 1)</vt:lpstr>
      <vt:lpstr>Expected Results (Step 2)</vt:lpstr>
      <vt:lpstr>Expected Results (Step 3)</vt:lpstr>
      <vt:lpstr>Expected Results (Step 4)</vt:lpstr>
      <vt:lpstr>Test Subjects</vt:lpstr>
      <vt:lpstr>Did it work?</vt:lpstr>
      <vt:lpstr>What Worked?</vt:lpstr>
      <vt:lpstr>What Didn’t Work?</vt:lpstr>
      <vt:lpstr>The Big Failure: Hallucinations</vt:lpstr>
      <vt:lpstr>Why LMM’s fail so badly in LabVIEW</vt:lpstr>
      <vt:lpstr>AI Appropriateness Flowchart</vt:lpstr>
      <vt:lpstr>Summary</vt:lpstr>
      <vt:lpstr>One cannot truly comprehend the silence between two while loops until the wire itself chooses to remember the future, for only then does the error cluster whisper the shape of destiny</vt:lpstr>
      <vt:lpstr>Thank you (and…. Next!)</vt:lpstr>
      <vt:lpstr>Extra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DETERMINISM &amp; Memory allocations in control systems</dc:title>
  <dc:creator>Mark Randel</dc:creator>
  <cp:lastModifiedBy>Mark Randel</cp:lastModifiedBy>
  <cp:revision>3</cp:revision>
  <dcterms:created xsi:type="dcterms:W3CDTF">2023-12-09T15:41:55Z</dcterms:created>
  <dcterms:modified xsi:type="dcterms:W3CDTF">2025-09-06T05:55:27Z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